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361" r:id="rId2"/>
    <p:sldId id="373" r:id="rId3"/>
    <p:sldId id="2134805741" r:id="rId4"/>
    <p:sldId id="2134805736" r:id="rId5"/>
    <p:sldId id="2134805772" r:id="rId6"/>
    <p:sldId id="2134805771" r:id="rId7"/>
    <p:sldId id="2134805773" r:id="rId8"/>
    <p:sldId id="2134805770" r:id="rId9"/>
    <p:sldId id="2134805774" r:id="rId10"/>
    <p:sldId id="2134805755" r:id="rId11"/>
    <p:sldId id="2134805754" r:id="rId12"/>
    <p:sldId id="2134805747" r:id="rId13"/>
    <p:sldId id="2134805780" r:id="rId14"/>
    <p:sldId id="327" r:id="rId15"/>
    <p:sldId id="2134805781" r:id="rId16"/>
    <p:sldId id="2134805782" r:id="rId17"/>
    <p:sldId id="2134805783" r:id="rId18"/>
    <p:sldId id="2134805787" r:id="rId19"/>
    <p:sldId id="2134805786" r:id="rId20"/>
    <p:sldId id="2134805784" r:id="rId21"/>
    <p:sldId id="2134805785" r:id="rId22"/>
    <p:sldId id="2134805779" r:id="rId23"/>
    <p:sldId id="2134805775" r:id="rId24"/>
    <p:sldId id="2134805776" r:id="rId25"/>
    <p:sldId id="2134805777" r:id="rId26"/>
    <p:sldId id="2134805778" r:id="rId27"/>
    <p:sldId id="2735" r:id="rId28"/>
    <p:sldId id="2076137126" r:id="rId29"/>
    <p:sldId id="2134805756" r:id="rId30"/>
    <p:sldId id="2134805742" r:id="rId31"/>
    <p:sldId id="2134805753" r:id="rId32"/>
    <p:sldId id="2134805752" r:id="rId33"/>
    <p:sldId id="2134805743" r:id="rId34"/>
    <p:sldId id="2134805744" r:id="rId35"/>
    <p:sldId id="2134805745" r:id="rId36"/>
    <p:sldId id="2134805746" r:id="rId37"/>
    <p:sldId id="2134805748" r:id="rId38"/>
    <p:sldId id="2134805751" r:id="rId39"/>
    <p:sldId id="2134805750" r:id="rId40"/>
    <p:sldId id="2134805749" r:id="rId41"/>
    <p:sldId id="2134805764" r:id="rId42"/>
    <p:sldId id="2134805765" r:id="rId43"/>
    <p:sldId id="2134805766" r:id="rId44"/>
    <p:sldId id="2134805767" r:id="rId45"/>
    <p:sldId id="2134805768" r:id="rId46"/>
    <p:sldId id="2134805769" r:id="rId4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73"/>
            <p14:sldId id="2134805741"/>
            <p14:sldId id="2134805736"/>
            <p14:sldId id="2134805772"/>
            <p14:sldId id="2134805771"/>
            <p14:sldId id="2134805773"/>
            <p14:sldId id="2134805770"/>
            <p14:sldId id="2134805774"/>
            <p14:sldId id="2134805755"/>
            <p14:sldId id="2134805754"/>
            <p14:sldId id="2134805747"/>
            <p14:sldId id="2134805780"/>
            <p14:sldId id="327"/>
            <p14:sldId id="2134805781"/>
            <p14:sldId id="2134805782"/>
            <p14:sldId id="2134805783"/>
            <p14:sldId id="2134805787"/>
            <p14:sldId id="2134805786"/>
            <p14:sldId id="2134805784"/>
            <p14:sldId id="2134805785"/>
            <p14:sldId id="2134805779"/>
            <p14:sldId id="2134805775"/>
            <p14:sldId id="2134805776"/>
            <p14:sldId id="2134805777"/>
            <p14:sldId id="2134805778"/>
            <p14:sldId id="2735"/>
            <p14:sldId id="2076137126"/>
          </p14:sldIdLst>
        </p14:section>
        <p14:section name="DEV" id="{5DB2A670-01B8-4FDF-B964-B9809653E38A}">
          <p14:sldIdLst>
            <p14:sldId id="2134805756"/>
            <p14:sldId id="2134805742"/>
            <p14:sldId id="2134805753"/>
            <p14:sldId id="2134805752"/>
            <p14:sldId id="2134805743"/>
            <p14:sldId id="2134805744"/>
            <p14:sldId id="2134805745"/>
            <p14:sldId id="2134805746"/>
            <p14:sldId id="2134805748"/>
            <p14:sldId id="2134805751"/>
            <p14:sldId id="2134805750"/>
            <p14:sldId id="2134805749"/>
            <p14:sldId id="2134805764"/>
            <p14:sldId id="2134805765"/>
            <p14:sldId id="2134805766"/>
            <p14:sldId id="2134805767"/>
            <p14:sldId id="2134805768"/>
            <p14:sldId id="21348057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859" autoAdjust="0"/>
    <p:restoredTop sz="96005" autoAdjust="0"/>
  </p:normalViewPr>
  <p:slideViewPr>
    <p:cSldViewPr snapToGrid="0" snapToObjects="1">
      <p:cViewPr varScale="1">
        <p:scale>
          <a:sx n="96" d="100"/>
          <a:sy n="96" d="100"/>
        </p:scale>
        <p:origin x="580" y="45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Sun, 6/22/2025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the image with my prompt in my personal ChatGPT account using their latest image-gen model. Did that on Wed, 3/26/2025 at 3pm Central or thereabouts.</a:t>
            </a:r>
          </a:p>
        </p:txBody>
      </p:sp>
      <p:sp>
        <p:nvSpPr>
          <p:cNvPr id="4" name="Slide Number Placeholder 3"/>
          <p:cNvSpPr>
            <a:spLocks noGrp="1"/>
          </p:cNvSpPr>
          <p:nvPr>
            <p:ph type="sldNum" sz="quarter" idx="5"/>
          </p:nvPr>
        </p:nvSpPr>
        <p:spPr/>
        <p:txBody>
          <a:bodyPr/>
          <a:lstStyle/>
          <a:p>
            <a:fld id="{163C8BCB-A8D7-074E-AD53-2B9312150B6F}" type="slidenum">
              <a:rPr lang="en-US" smtClean="0"/>
              <a:t>14</a:t>
            </a:fld>
            <a:endParaRPr lang="en-US"/>
          </a:p>
        </p:txBody>
      </p:sp>
    </p:spTree>
    <p:extLst>
      <p:ext uri="{BB962C8B-B14F-4D97-AF65-F5344CB8AC3E}">
        <p14:creationId xmlns:p14="http://schemas.microsoft.com/office/powerpoint/2010/main" val="2960311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17</a:t>
            </a:fld>
            <a:endParaRPr lang="en-US"/>
          </a:p>
        </p:txBody>
      </p:sp>
    </p:spTree>
    <p:extLst>
      <p:ext uri="{BB962C8B-B14F-4D97-AF65-F5344CB8AC3E}">
        <p14:creationId xmlns:p14="http://schemas.microsoft.com/office/powerpoint/2010/main" val="1287897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18</a:t>
            </a:fld>
            <a:endParaRPr lang="en-US"/>
          </a:p>
        </p:txBody>
      </p:sp>
    </p:spTree>
    <p:extLst>
      <p:ext uri="{BB962C8B-B14F-4D97-AF65-F5344CB8AC3E}">
        <p14:creationId xmlns:p14="http://schemas.microsoft.com/office/powerpoint/2010/main" val="166111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credit: Tim</a:t>
            </a:r>
          </a:p>
        </p:txBody>
      </p:sp>
      <p:sp>
        <p:nvSpPr>
          <p:cNvPr id="4" name="Slide Number Placeholder 3"/>
          <p:cNvSpPr>
            <a:spLocks noGrp="1"/>
          </p:cNvSpPr>
          <p:nvPr>
            <p:ph type="sldNum" sz="quarter" idx="5"/>
          </p:nvPr>
        </p:nvSpPr>
        <p:spPr/>
        <p:txBody>
          <a:bodyPr/>
          <a:lstStyle/>
          <a:p>
            <a:fld id="{9B12E8BE-4BBE-8A43-8656-E20BBFF5E8C9}" type="slidenum">
              <a:rPr lang="en-US" smtClean="0"/>
              <a:t>20</a:t>
            </a:fld>
            <a:endParaRPr lang="en-US"/>
          </a:p>
        </p:txBody>
      </p:sp>
    </p:spTree>
    <p:extLst>
      <p:ext uri="{BB962C8B-B14F-4D97-AF65-F5344CB8AC3E}">
        <p14:creationId xmlns:p14="http://schemas.microsoft.com/office/powerpoint/2010/main" val="281876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Tim + Claude AI</a:t>
            </a:r>
          </a:p>
        </p:txBody>
      </p:sp>
      <p:sp>
        <p:nvSpPr>
          <p:cNvPr id="4" name="Slide Number Placeholder 3"/>
          <p:cNvSpPr>
            <a:spLocks noGrp="1"/>
          </p:cNvSpPr>
          <p:nvPr>
            <p:ph type="sldNum" sz="quarter" idx="5"/>
          </p:nvPr>
        </p:nvSpPr>
        <p:spPr/>
        <p:txBody>
          <a:bodyPr/>
          <a:lstStyle/>
          <a:p>
            <a:fld id="{9B12E8BE-4BBE-8A43-8656-E20BBFF5E8C9}" type="slidenum">
              <a:rPr lang="en-US" smtClean="0"/>
              <a:t>21</a:t>
            </a:fld>
            <a:endParaRPr lang="en-US"/>
          </a:p>
        </p:txBody>
      </p:sp>
    </p:spTree>
    <p:extLst>
      <p:ext uri="{BB962C8B-B14F-4D97-AF65-F5344CB8AC3E}">
        <p14:creationId xmlns:p14="http://schemas.microsoft.com/office/powerpoint/2010/main" val="2681755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28</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48646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18288000" cy="102870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1586685" y="18672"/>
            <a:ext cx="15096358" cy="927256"/>
          </a:xfrm>
          <a:prstGeom prst="rect">
            <a:avLst/>
          </a:prstGeom>
        </p:spPr>
        <p:txBody>
          <a:bodyPr>
            <a:noAutofit/>
          </a:bodyPr>
          <a:lstStyle>
            <a:lvl1pPr algn="l">
              <a:defRPr sz="56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1801002" y="1974748"/>
            <a:ext cx="14667724" cy="7311144"/>
          </a:xfrm>
        </p:spPr>
        <p:txBody>
          <a:bodyPr>
            <a:noAutofit/>
          </a:bodyPr>
          <a:lstStyle>
            <a:lvl1pPr>
              <a:defRPr sz="4400" baseline="0">
                <a:latin typeface="Open Sans" panose="020B0606030504020204" pitchFamily="34" charset="0"/>
              </a:defRPr>
            </a:lvl1pPr>
            <a:lvl2pPr>
              <a:defRPr sz="4000" baseline="0">
                <a:latin typeface="Open Sans" panose="020B0606030504020204" pitchFamily="34" charset="0"/>
              </a:defRPr>
            </a:lvl2pPr>
            <a:lvl3pPr>
              <a:defRPr sz="3600" baseline="0">
                <a:latin typeface="Open Sans" panose="020B0606030504020204" pitchFamily="34" charset="0"/>
              </a:defRPr>
            </a:lvl3pPr>
            <a:lvl4pPr>
              <a:defRPr sz="3600" baseline="0">
                <a:latin typeface="Open Sans" panose="020B0606030504020204" pitchFamily="34" charset="0"/>
              </a:defRPr>
            </a:lvl4pPr>
            <a:lvl5pPr>
              <a:defRPr sz="36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9826455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2"/>
            <a:ext cx="18288000" cy="10287000"/>
          </a:xfrm>
          <a:prstGeom prst="rect">
            <a:avLst/>
          </a:prstGeom>
        </p:spPr>
      </p:pic>
      <p:sp>
        <p:nvSpPr>
          <p:cNvPr id="6" name="Title 1"/>
          <p:cNvSpPr>
            <a:spLocks noGrp="1"/>
          </p:cNvSpPr>
          <p:nvPr>
            <p:ph type="title"/>
          </p:nvPr>
        </p:nvSpPr>
        <p:spPr>
          <a:xfrm>
            <a:off x="2277241" y="-126998"/>
            <a:ext cx="15096358" cy="1121104"/>
          </a:xfrm>
          <a:prstGeom prst="rect">
            <a:avLst/>
          </a:prstGeom>
        </p:spPr>
        <p:txBody>
          <a:bodyPr>
            <a:noAutofit/>
          </a:bodyPr>
          <a:lstStyle>
            <a:lvl1pPr algn="l">
              <a:defRPr sz="72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2294758" y="1629543"/>
            <a:ext cx="15078840" cy="7094042"/>
          </a:xfrm>
        </p:spPr>
        <p:txBody>
          <a:bodyPr>
            <a:noAutofit/>
          </a:bodyPr>
          <a:lstStyle>
            <a:lvl1pPr>
              <a:defRPr sz="4400"/>
            </a:lvl1pPr>
            <a:lvl2pPr>
              <a:defRPr sz="4000"/>
            </a:lvl2pPr>
            <a:lvl3pPr>
              <a:defRPr sz="36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274319" y="9403080"/>
            <a:ext cx="1783082" cy="645068"/>
          </a:xfrm>
          <a:prstGeom prst="rect">
            <a:avLst/>
          </a:prstGeom>
        </p:spPr>
      </p:pic>
    </p:spTree>
    <p:extLst>
      <p:ext uri="{BB962C8B-B14F-4D97-AF65-F5344CB8AC3E}">
        <p14:creationId xmlns:p14="http://schemas.microsoft.com/office/powerpoint/2010/main" val="794561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2" r:id="rId62"/>
    <p:sldLayoutId id="2147483743" r:id="rId63"/>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3.xml"/><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9600" b="1" dirty="0"/>
              <a:t>The Elements of Prompt Engineering</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Microsoft MVP, Azure AI Platform</a:t>
            </a:r>
          </a:p>
        </p:txBody>
      </p:sp>
      <p:sp>
        <p:nvSpPr>
          <p:cNvPr id="6" name="Text Placeholder 5"/>
          <p:cNvSpPr>
            <a:spLocks noGrp="1"/>
          </p:cNvSpPr>
          <p:nvPr>
            <p:ph type="body" sz="quarter" idx="14"/>
          </p:nvPr>
        </p:nvSpPr>
        <p:spPr>
          <a:xfrm>
            <a:off x="4692649" y="8119008"/>
            <a:ext cx="9580909" cy="620050"/>
          </a:xfrm>
        </p:spPr>
        <p:txBody>
          <a:bodyPr/>
          <a:lstStyle/>
          <a:p>
            <a:r>
              <a:rPr lang="en-US" dirty="0"/>
              <a:t>TechTrainerTim.com</a:t>
            </a:r>
          </a:p>
        </p:txBody>
      </p:sp>
      <p:grpSp>
        <p:nvGrpSpPr>
          <p:cNvPr id="3" name="Group 2">
            <a:extLst>
              <a:ext uri="{FF2B5EF4-FFF2-40B4-BE49-F238E27FC236}">
                <a16:creationId xmlns:a16="http://schemas.microsoft.com/office/drawing/2014/main" id="{2DE92B4F-109D-E718-CC70-60DF13906088}"/>
              </a:ext>
            </a:extLst>
          </p:cNvPr>
          <p:cNvGrpSpPr/>
          <p:nvPr/>
        </p:nvGrpSpPr>
        <p:grpSpPr>
          <a:xfrm>
            <a:off x="11574327" y="7024011"/>
            <a:ext cx="4876769" cy="1765771"/>
            <a:chOff x="10978436" y="6704261"/>
            <a:chExt cx="6980154" cy="2527360"/>
          </a:xfrm>
        </p:grpSpPr>
        <p:pic>
          <p:nvPicPr>
            <p:cNvPr id="7" name="Picture 6" descr="A blue and white circle with text&#10;&#10;Description automatically generated">
              <a:extLst>
                <a:ext uri="{FF2B5EF4-FFF2-40B4-BE49-F238E27FC236}">
                  <a16:creationId xmlns:a16="http://schemas.microsoft.com/office/drawing/2014/main" id="{7924648D-E299-DECD-ADE7-BA2A42FE81F1}"/>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8" name="Picture 7" descr="A blue and white circle with text and a black background&#10;&#10;Description automatically generated">
              <a:extLst>
                <a:ext uri="{FF2B5EF4-FFF2-40B4-BE49-F238E27FC236}">
                  <a16:creationId xmlns:a16="http://schemas.microsoft.com/office/drawing/2014/main" id="{8FCF4F2B-F861-BE7D-CF15-F3BF5DEB97C7}"/>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427F3791-CF73-CA0F-D11F-8C78ACC0FC22}"/>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and a jacket&#10;&#10;Description automatically generated">
            <a:extLst>
              <a:ext uri="{FF2B5EF4-FFF2-40B4-BE49-F238E27FC236}">
                <a16:creationId xmlns:a16="http://schemas.microsoft.com/office/drawing/2014/main" id="{52F739FE-95B2-D147-7E53-32D98BB12DF0}"/>
              </a:ext>
            </a:extLst>
          </p:cNvPr>
          <p:cNvPicPr>
            <a:picLocks noGrp="1" noChangeAspect="1"/>
          </p:cNvPicPr>
          <p:nvPr>
            <p:ph type="pic" sz="quarter" idx="15"/>
          </p:nvPr>
        </p:nvPicPr>
        <p:blipFill>
          <a:blip r:embed="rId5"/>
          <a:srcRect t="5301" b="5301"/>
          <a:stretch>
            <a:fillRect/>
          </a:stretch>
        </p:blipFill>
        <p:spPr/>
      </p:pic>
      <p:pic>
        <p:nvPicPr>
          <p:cNvPr id="11" name="Picture 10" descr="A person in a suit and tie&#10;&#10;AI-generated content may be incorrect.">
            <a:extLst>
              <a:ext uri="{FF2B5EF4-FFF2-40B4-BE49-F238E27FC236}">
                <a16:creationId xmlns:a16="http://schemas.microsoft.com/office/drawing/2014/main" id="{7E373C9B-A4FE-A59A-CCD6-768BAB281E4D}"/>
              </a:ext>
            </a:extLst>
          </p:cNvPr>
          <p:cNvPicPr>
            <a:picLocks noChangeAspect="1"/>
          </p:cNvPicPr>
          <p:nvPr/>
        </p:nvPicPr>
        <p:blipFill>
          <a:blip r:embed="rId6"/>
          <a:stretch>
            <a:fillRect/>
          </a:stretch>
        </p:blipFill>
        <p:spPr>
          <a:xfrm>
            <a:off x="-1" y="0"/>
            <a:ext cx="18377621" cy="10337412"/>
          </a:xfrm>
          <a:prstGeom prst="rect">
            <a:avLst/>
          </a:prstGeom>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C34-F3AA-FB6D-5A9F-158A26193A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98F2A6-BCFF-3033-2D80-4257CC462F01}"/>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75468AE9-93BC-1C7D-63E3-DF5D2663D208}"/>
              </a:ext>
            </a:extLst>
          </p:cNvPr>
          <p:cNvPicPr>
            <a:picLocks noChangeAspect="1"/>
          </p:cNvPicPr>
          <p:nvPr/>
        </p:nvPicPr>
        <p:blipFill>
          <a:blip r:embed="rId2"/>
          <a:stretch>
            <a:fillRect/>
          </a:stretch>
        </p:blipFill>
        <p:spPr>
          <a:xfrm>
            <a:off x="1330883" y="841379"/>
            <a:ext cx="6152037" cy="8604250"/>
          </a:xfrm>
          <a:prstGeom prst="rect">
            <a:avLst/>
          </a:prstGeom>
          <a:noFill/>
        </p:spPr>
      </p:pic>
      <p:sp>
        <p:nvSpPr>
          <p:cNvPr id="15" name="Text Placeholder 3">
            <a:extLst>
              <a:ext uri="{FF2B5EF4-FFF2-40B4-BE49-F238E27FC236}">
                <a16:creationId xmlns:a16="http://schemas.microsoft.com/office/drawing/2014/main" id="{889226C5-243F-E761-0E03-0EF7D6AAA361}"/>
              </a:ext>
            </a:extLst>
          </p:cNvPr>
          <p:cNvSpPr>
            <a:spLocks noGrp="1"/>
          </p:cNvSpPr>
          <p:nvPr>
            <p:ph type="body" sz="quarter" idx="13"/>
          </p:nvPr>
        </p:nvSpPr>
        <p:spPr>
          <a:xfrm>
            <a:off x="8794750" y="5600009"/>
            <a:ext cx="7329914" cy="2600326"/>
          </a:xfrm>
        </p:spPr>
        <p:txBody>
          <a:bodyPr/>
          <a:lstStyle/>
          <a:p>
            <a:endParaRPr lang="en-US" dirty="0"/>
          </a:p>
        </p:txBody>
      </p:sp>
    </p:spTree>
    <p:extLst>
      <p:ext uri="{BB962C8B-B14F-4D97-AF65-F5344CB8AC3E}">
        <p14:creationId xmlns:p14="http://schemas.microsoft.com/office/powerpoint/2010/main" val="1106142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8333-0BB2-5A28-7AD1-022174C23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D8134E-5285-50E1-8325-B749574A1437}"/>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sp>
        <p:nvSpPr>
          <p:cNvPr id="10" name="Text Placeholder 3">
            <a:extLst>
              <a:ext uri="{FF2B5EF4-FFF2-40B4-BE49-F238E27FC236}">
                <a16:creationId xmlns:a16="http://schemas.microsoft.com/office/drawing/2014/main" id="{1B0C5EC4-A51D-CB29-9DC8-D92543227AB6}"/>
              </a:ext>
            </a:extLst>
          </p:cNvPr>
          <p:cNvSpPr>
            <a:spLocks noGrp="1"/>
          </p:cNvSpPr>
          <p:nvPr>
            <p:ph type="body" sz="quarter" idx="13"/>
          </p:nvPr>
        </p:nvSpPr>
        <p:spPr>
          <a:xfrm>
            <a:off x="8794750" y="5600009"/>
            <a:ext cx="7329914" cy="2600326"/>
          </a:xfrm>
        </p:spPr>
        <p:txBody>
          <a:bodyPr/>
          <a:lstStyle/>
          <a:p>
            <a:endParaRPr lang="en-US" dirty="0"/>
          </a:p>
        </p:txBody>
      </p:sp>
      <p:pic>
        <p:nvPicPr>
          <p:cNvPr id="4" name="Picture 3">
            <a:extLst>
              <a:ext uri="{FF2B5EF4-FFF2-40B4-BE49-F238E27FC236}">
                <a16:creationId xmlns:a16="http://schemas.microsoft.com/office/drawing/2014/main" id="{B28B6D13-7929-0DE6-5FF8-CEEC7BE1AB6A}"/>
              </a:ext>
            </a:extLst>
          </p:cNvPr>
          <p:cNvPicPr>
            <a:picLocks noChangeAspect="1"/>
          </p:cNvPicPr>
          <p:nvPr/>
        </p:nvPicPr>
        <p:blipFill>
          <a:blip r:embed="rId2"/>
          <a:stretch>
            <a:fillRect/>
          </a:stretch>
        </p:blipFill>
        <p:spPr>
          <a:xfrm>
            <a:off x="1327153" y="692097"/>
            <a:ext cx="6159498" cy="8902805"/>
          </a:xfrm>
          <a:prstGeom prst="rect">
            <a:avLst/>
          </a:prstGeom>
        </p:spPr>
      </p:pic>
    </p:spTree>
    <p:extLst>
      <p:ext uri="{BB962C8B-B14F-4D97-AF65-F5344CB8AC3E}">
        <p14:creationId xmlns:p14="http://schemas.microsoft.com/office/powerpoint/2010/main" val="348789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428E-0520-5B28-6182-615064E9D4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B69A2-34A5-920C-15EC-66CF13633505}"/>
              </a:ext>
            </a:extLst>
          </p:cNvPr>
          <p:cNvSpPr>
            <a:spLocks noGrp="1"/>
          </p:cNvSpPr>
          <p:nvPr>
            <p:ph type="body" sz="quarter" idx="10"/>
          </p:nvPr>
        </p:nvSpPr>
        <p:spPr>
          <a:xfrm>
            <a:off x="8794750" y="3361508"/>
            <a:ext cx="7329914" cy="1845492"/>
          </a:xfrm>
        </p:spPr>
        <p:txBody>
          <a:bodyPr anchor="b">
            <a:normAutofit/>
          </a:bodyPr>
          <a:lstStyle/>
          <a:p>
            <a:pPr>
              <a:lnSpc>
                <a:spcPct val="90000"/>
              </a:lnSpc>
              <a:spcAft>
                <a:spcPts val="600"/>
              </a:spcAft>
            </a:pPr>
            <a:r>
              <a:rPr lang="en-US" dirty="0"/>
              <a:t>Tim's Essential Tech Writing Bookshelf</a:t>
            </a:r>
            <a:endParaRPr lang="en-US"/>
          </a:p>
        </p:txBody>
      </p:sp>
      <p:pic>
        <p:nvPicPr>
          <p:cNvPr id="5" name="Picture 4">
            <a:extLst>
              <a:ext uri="{FF2B5EF4-FFF2-40B4-BE49-F238E27FC236}">
                <a16:creationId xmlns:a16="http://schemas.microsoft.com/office/drawing/2014/main" id="{C81170C1-00C3-BAC8-7EBB-F2A17CDC9045}"/>
              </a:ext>
            </a:extLst>
          </p:cNvPr>
          <p:cNvPicPr>
            <a:picLocks noChangeAspect="1"/>
          </p:cNvPicPr>
          <p:nvPr/>
        </p:nvPicPr>
        <p:blipFill>
          <a:blip r:embed="rId2"/>
          <a:stretch>
            <a:fillRect/>
          </a:stretch>
        </p:blipFill>
        <p:spPr>
          <a:xfrm>
            <a:off x="819152" y="897645"/>
            <a:ext cx="7175500" cy="8491717"/>
          </a:xfrm>
          <a:prstGeom prst="rect">
            <a:avLst/>
          </a:prstGeom>
          <a:noFill/>
        </p:spPr>
      </p:pic>
      <p:sp>
        <p:nvSpPr>
          <p:cNvPr id="10" name="Text Placeholder 3">
            <a:extLst>
              <a:ext uri="{FF2B5EF4-FFF2-40B4-BE49-F238E27FC236}">
                <a16:creationId xmlns:a16="http://schemas.microsoft.com/office/drawing/2014/main" id="{C78E7FBB-7CA3-22C7-A6F3-B95E49990E5A}"/>
              </a:ext>
            </a:extLst>
          </p:cNvPr>
          <p:cNvSpPr>
            <a:spLocks noGrp="1"/>
          </p:cNvSpPr>
          <p:nvPr>
            <p:ph type="body" sz="quarter" idx="13"/>
          </p:nvPr>
        </p:nvSpPr>
        <p:spPr>
          <a:xfrm>
            <a:off x="8794750" y="5600009"/>
            <a:ext cx="7329914" cy="2600326"/>
          </a:xfrm>
        </p:spPr>
        <p:txBody>
          <a:bodyPr/>
          <a:lstStyle/>
          <a:p>
            <a:endParaRPr lang="en-US"/>
          </a:p>
        </p:txBody>
      </p:sp>
    </p:spTree>
    <p:extLst>
      <p:ext uri="{BB962C8B-B14F-4D97-AF65-F5344CB8AC3E}">
        <p14:creationId xmlns:p14="http://schemas.microsoft.com/office/powerpoint/2010/main" val="104951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Conceptual Diagrams</a:t>
            </a:r>
          </a:p>
        </p:txBody>
      </p:sp>
    </p:spTree>
    <p:extLst>
      <p:ext uri="{BB962C8B-B14F-4D97-AF65-F5344CB8AC3E}">
        <p14:creationId xmlns:p14="http://schemas.microsoft.com/office/powerpoint/2010/main" val="406823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F99F-60F4-480B-D4F1-C08A2F8D1B22}"/>
              </a:ext>
            </a:extLst>
          </p:cNvPr>
          <p:cNvSpPr>
            <a:spLocks noGrp="1"/>
          </p:cNvSpPr>
          <p:nvPr>
            <p:ph type="title"/>
          </p:nvPr>
        </p:nvSpPr>
        <p:spPr/>
        <p:txBody>
          <a:bodyPr/>
          <a:lstStyle/>
          <a:p>
            <a:r>
              <a:rPr lang="en-US" dirty="0"/>
              <a:t>Machine Learning (ML) lifecycle</a:t>
            </a:r>
          </a:p>
        </p:txBody>
      </p:sp>
      <p:pic>
        <p:nvPicPr>
          <p:cNvPr id="5" name="Picture 4">
            <a:extLst>
              <a:ext uri="{FF2B5EF4-FFF2-40B4-BE49-F238E27FC236}">
                <a16:creationId xmlns:a16="http://schemas.microsoft.com/office/drawing/2014/main" id="{37AE4629-162F-1E25-B633-CCA305142469}"/>
              </a:ext>
            </a:extLst>
          </p:cNvPr>
          <p:cNvPicPr>
            <a:picLocks noChangeAspect="1"/>
          </p:cNvPicPr>
          <p:nvPr/>
        </p:nvPicPr>
        <p:blipFill>
          <a:blip r:embed="rId3"/>
          <a:stretch>
            <a:fillRect/>
          </a:stretch>
        </p:blipFill>
        <p:spPr>
          <a:xfrm>
            <a:off x="2707907" y="1460599"/>
            <a:ext cx="12990598" cy="8286586"/>
          </a:xfrm>
          <a:prstGeom prst="rect">
            <a:avLst/>
          </a:prstGeom>
        </p:spPr>
      </p:pic>
    </p:spTree>
    <p:extLst>
      <p:ext uri="{BB962C8B-B14F-4D97-AF65-F5344CB8AC3E}">
        <p14:creationId xmlns:p14="http://schemas.microsoft.com/office/powerpoint/2010/main" val="1202003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2" name="Picture 1">
            <a:extLst>
              <a:ext uri="{FF2B5EF4-FFF2-40B4-BE49-F238E27FC236}">
                <a16:creationId xmlns:a16="http://schemas.microsoft.com/office/drawing/2014/main" id="{D6DE17B6-E4BD-39E0-5D76-AA90DED86A3A}"/>
              </a:ext>
            </a:extLst>
          </p:cNvPr>
          <p:cNvPicPr>
            <a:picLocks noChangeAspect="1"/>
          </p:cNvPicPr>
          <p:nvPr/>
        </p:nvPicPr>
        <p:blipFill>
          <a:blip r:embed="rId2"/>
          <a:stretch>
            <a:fillRect/>
          </a:stretch>
        </p:blipFill>
        <p:spPr>
          <a:xfrm>
            <a:off x="-2253936" y="2397329"/>
            <a:ext cx="11397936" cy="7408658"/>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752" y="1886626"/>
            <a:ext cx="4346688" cy="6003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4"/>
          <a:stretch>
            <a:fillRect/>
          </a:stretch>
        </p:blipFill>
        <p:spPr>
          <a:xfrm>
            <a:off x="10118658" y="5432596"/>
            <a:ext cx="7772400" cy="4373392"/>
          </a:xfrm>
          <a:prstGeom prst="rect">
            <a:avLst/>
          </a:prstGeom>
        </p:spPr>
      </p:pic>
    </p:spTree>
    <p:extLst>
      <p:ext uri="{BB962C8B-B14F-4D97-AF65-F5344CB8AC3E}">
        <p14:creationId xmlns:p14="http://schemas.microsoft.com/office/powerpoint/2010/main" val="1761603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8839201" y="90126"/>
            <a:ext cx="9601198" cy="1121104"/>
          </a:xfrm>
        </p:spPr>
        <p:txBody>
          <a:bodyPr/>
          <a:lstStyle/>
          <a:p>
            <a:r>
              <a:rPr lang="en-US" sz="4800" dirty="0"/>
              <a:t>GPT Basic Architecture</a:t>
            </a:r>
          </a:p>
        </p:txBody>
      </p:sp>
      <p:sp>
        <p:nvSpPr>
          <p:cNvPr id="2" name="Content Placeholder 1">
            <a:extLst>
              <a:ext uri="{FF2B5EF4-FFF2-40B4-BE49-F238E27FC236}">
                <a16:creationId xmlns:a16="http://schemas.microsoft.com/office/drawing/2014/main" id="{0A4E6C86-3AB7-B56E-9E7C-8D5CA1B2F6E6}"/>
              </a:ext>
            </a:extLst>
          </p:cNvPr>
          <p:cNvSpPr>
            <a:spLocks noGrp="1"/>
          </p:cNvSpPr>
          <p:nvPr>
            <p:ph idx="1"/>
          </p:nvPr>
        </p:nvSpPr>
        <p:spPr/>
        <p:txBody>
          <a:bodyPr/>
          <a:lstStyle/>
          <a:p>
            <a:endParaRPr lang="en-US" dirty="0"/>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9231219" y="261959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12700" y="0"/>
            <a:ext cx="6858000" cy="102870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9231219" y="3891274"/>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9231219" y="527801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9285719" y="6664752"/>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9285719" y="7936434"/>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2474091" y="38974"/>
            <a:ext cx="15096358" cy="1121104"/>
          </a:xfrm>
        </p:spPr>
        <p:txBody>
          <a:bodyPr anchor="ctr">
            <a:normAutofit/>
          </a:bodyPr>
          <a:lstStyle/>
          <a:p>
            <a:r>
              <a:rPr lang="en-US" sz="5200" dirty="0"/>
              <a:t>Neural Network</a:t>
            </a:r>
          </a:p>
        </p:txBody>
      </p:sp>
      <p:pic>
        <p:nvPicPr>
          <p:cNvPr id="6" name="Picture 5">
            <a:extLst>
              <a:ext uri="{FF2B5EF4-FFF2-40B4-BE49-F238E27FC236}">
                <a16:creationId xmlns:a16="http://schemas.microsoft.com/office/drawing/2014/main" id="{167E35BD-3DF8-94AD-B41C-740492856124}"/>
              </a:ext>
            </a:extLst>
          </p:cNvPr>
          <p:cNvPicPr>
            <a:picLocks noChangeAspect="1"/>
          </p:cNvPicPr>
          <p:nvPr/>
        </p:nvPicPr>
        <p:blipFill>
          <a:blip r:embed="rId3"/>
          <a:stretch>
            <a:fillRect/>
          </a:stretch>
        </p:blipFill>
        <p:spPr>
          <a:xfrm>
            <a:off x="3989738" y="1345808"/>
            <a:ext cx="10987991" cy="8617699"/>
          </a:xfrm>
          <a:prstGeom prst="rect">
            <a:avLst/>
          </a:prstGeom>
        </p:spPr>
      </p:pic>
    </p:spTree>
    <p:extLst>
      <p:ext uri="{BB962C8B-B14F-4D97-AF65-F5344CB8AC3E}">
        <p14:creationId xmlns:p14="http://schemas.microsoft.com/office/powerpoint/2010/main" val="3828197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1586685" y="18672"/>
            <a:ext cx="15096358" cy="927256"/>
          </a:xfrm>
        </p:spPr>
        <p:txBody>
          <a:bodyPr anchor="ctr">
            <a:normAutofit/>
          </a:bodyPr>
          <a:lstStyle/>
          <a:p>
            <a:r>
              <a:rPr lang="en-US"/>
              <a:t>LLM Multi-Modal Processing</a:t>
            </a:r>
          </a:p>
        </p:txBody>
      </p:sp>
      <p:pic>
        <p:nvPicPr>
          <p:cNvPr id="6" name="Picture 5" descr="A black square with white text and arrows&#10;&#10;AI-generated content may be incorrect.">
            <a:extLst>
              <a:ext uri="{FF2B5EF4-FFF2-40B4-BE49-F238E27FC236}">
                <a16:creationId xmlns:a16="http://schemas.microsoft.com/office/drawing/2014/main" id="{846E276A-B537-7CDA-D6B5-E0A78A5F7FEA}"/>
              </a:ext>
            </a:extLst>
          </p:cNvPr>
          <p:cNvPicPr>
            <a:picLocks noChangeAspect="1"/>
          </p:cNvPicPr>
          <p:nvPr/>
        </p:nvPicPr>
        <p:blipFill>
          <a:blip r:embed="rId3"/>
          <a:srcRect t="1147" r="-1" b="1116"/>
          <a:stretch>
            <a:fillRect/>
          </a:stretch>
        </p:blipFill>
        <p:spPr>
          <a:xfrm>
            <a:off x="1801002" y="1974748"/>
            <a:ext cx="14667724" cy="7311144"/>
          </a:xfrm>
          <a:prstGeom prst="rect">
            <a:avLst/>
          </a:prstGeom>
          <a:noFill/>
        </p:spPr>
      </p:pic>
    </p:spTree>
    <p:extLst>
      <p:ext uri="{BB962C8B-B14F-4D97-AF65-F5344CB8AC3E}">
        <p14:creationId xmlns:p14="http://schemas.microsoft.com/office/powerpoint/2010/main" val="274106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2348125" y="0"/>
            <a:ext cx="15096358" cy="1121104"/>
          </a:xfrm>
        </p:spPr>
        <p:txBody>
          <a:bodyPr anchor="ctr">
            <a:normAutofit/>
          </a:bodyPr>
          <a:lstStyle/>
          <a:p>
            <a:r>
              <a:rPr lang="en-US" sz="6000" dirty="0"/>
              <a:t>Tokenization Process in LLMs</a:t>
            </a:r>
          </a:p>
        </p:txBody>
      </p:sp>
      <p:pic>
        <p:nvPicPr>
          <p:cNvPr id="12" name="Picture 11">
            <a:extLst>
              <a:ext uri="{FF2B5EF4-FFF2-40B4-BE49-F238E27FC236}">
                <a16:creationId xmlns:a16="http://schemas.microsoft.com/office/drawing/2014/main" id="{C1DD891D-C724-D436-6FCC-D7601F8F8A87}"/>
              </a:ext>
            </a:extLst>
          </p:cNvPr>
          <p:cNvPicPr>
            <a:picLocks noChangeAspect="1"/>
          </p:cNvPicPr>
          <p:nvPr/>
        </p:nvPicPr>
        <p:blipFill>
          <a:blip r:embed="rId2"/>
          <a:srcRect r="2225" b="1"/>
          <a:stretch>
            <a:fillRect/>
          </a:stretch>
        </p:blipFill>
        <p:spPr>
          <a:xfrm>
            <a:off x="1604580" y="2217878"/>
            <a:ext cx="15078840" cy="7094042"/>
          </a:xfrm>
          <a:prstGeom prst="rect">
            <a:avLst/>
          </a:prstGeom>
          <a:noFill/>
        </p:spPr>
      </p:pic>
    </p:spTree>
    <p:extLst>
      <p:ext uri="{BB962C8B-B14F-4D97-AF65-F5344CB8AC3E}">
        <p14:creationId xmlns:p14="http://schemas.microsoft.com/office/powerpoint/2010/main" val="1684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2" name="Rectangle 1">
            <a:extLst>
              <a:ext uri="{FF2B5EF4-FFF2-40B4-BE49-F238E27FC236}">
                <a16:creationId xmlns:a16="http://schemas.microsoft.com/office/drawing/2014/main" id="{3CF9F733-C28B-FF39-617F-F2FE52ABAB71}"/>
              </a:ext>
            </a:extLst>
          </p:cNvPr>
          <p:cNvSpPr/>
          <p:nvPr/>
        </p:nvSpPr>
        <p:spPr>
          <a:xfrm>
            <a:off x="2204399"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40177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2489893" y="0"/>
            <a:ext cx="15096358" cy="1121104"/>
          </a:xfrm>
        </p:spPr>
        <p:txBody>
          <a:bodyPr anchor="ctr">
            <a:normAutofit/>
          </a:bodyPr>
          <a:lstStyle/>
          <a:p>
            <a:r>
              <a:rPr lang="en-US" sz="5200" dirty="0"/>
              <a:t>Context Window</a:t>
            </a:r>
          </a:p>
        </p:txBody>
      </p:sp>
      <p:pic>
        <p:nvPicPr>
          <p:cNvPr id="9" name="Picture 8">
            <a:extLst>
              <a:ext uri="{FF2B5EF4-FFF2-40B4-BE49-F238E27FC236}">
                <a16:creationId xmlns:a16="http://schemas.microsoft.com/office/drawing/2014/main" id="{8EE2CA3F-7961-200A-5561-C04E126831C9}"/>
              </a:ext>
            </a:extLst>
          </p:cNvPr>
          <p:cNvPicPr>
            <a:picLocks noChangeAspect="1"/>
          </p:cNvPicPr>
          <p:nvPr/>
        </p:nvPicPr>
        <p:blipFill>
          <a:blip r:embed="rId3"/>
          <a:stretch>
            <a:fillRect/>
          </a:stretch>
        </p:blipFill>
        <p:spPr>
          <a:xfrm>
            <a:off x="2102487" y="2219359"/>
            <a:ext cx="14083026" cy="6683635"/>
          </a:xfrm>
          <a:prstGeom prst="rect">
            <a:avLst/>
          </a:prstGeom>
        </p:spPr>
      </p:pic>
    </p:spTree>
    <p:extLst>
      <p:ext uri="{BB962C8B-B14F-4D97-AF65-F5344CB8AC3E}">
        <p14:creationId xmlns:p14="http://schemas.microsoft.com/office/powerpoint/2010/main" val="148434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a:xfrm>
            <a:off x="2396511" y="33323"/>
            <a:ext cx="15096358" cy="1121104"/>
          </a:xfrm>
        </p:spPr>
        <p:txBody>
          <a:bodyPr/>
          <a:lstStyle/>
          <a:p>
            <a:r>
              <a:rPr lang="en-US" sz="4800" dirty="0"/>
              <a:t>Model Context Protocol (MCP) by Anthropic</a:t>
            </a:r>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6845300" y="9462452"/>
            <a:ext cx="5410200" cy="5959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modelcontextprotocol.io</a:t>
            </a:r>
          </a:p>
        </p:txBody>
      </p:sp>
      <p:pic>
        <p:nvPicPr>
          <p:cNvPr id="3" name="Picture 2">
            <a:extLst>
              <a:ext uri="{FF2B5EF4-FFF2-40B4-BE49-F238E27FC236}">
                <a16:creationId xmlns:a16="http://schemas.microsoft.com/office/drawing/2014/main" id="{07BAB504-4509-FF5E-CC53-9B412D78D9DC}"/>
              </a:ext>
            </a:extLst>
          </p:cNvPr>
          <p:cNvPicPr>
            <a:picLocks noChangeAspect="1"/>
          </p:cNvPicPr>
          <p:nvPr/>
        </p:nvPicPr>
        <p:blipFill>
          <a:blip r:embed="rId3"/>
          <a:stretch>
            <a:fillRect/>
          </a:stretch>
        </p:blipFill>
        <p:spPr>
          <a:xfrm>
            <a:off x="2036165" y="1921725"/>
            <a:ext cx="14215670" cy="7122884"/>
          </a:xfrm>
          <a:prstGeom prst="rect">
            <a:avLst/>
          </a:prstGeom>
        </p:spPr>
      </p:pic>
    </p:spTree>
    <p:extLst>
      <p:ext uri="{BB962C8B-B14F-4D97-AF65-F5344CB8AC3E}">
        <p14:creationId xmlns:p14="http://schemas.microsoft.com/office/powerpoint/2010/main" val="1713931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LLM Prompting Frameworks</a:t>
            </a:r>
          </a:p>
        </p:txBody>
      </p:sp>
    </p:spTree>
    <p:extLst>
      <p:ext uri="{BB962C8B-B14F-4D97-AF65-F5344CB8AC3E}">
        <p14:creationId xmlns:p14="http://schemas.microsoft.com/office/powerpoint/2010/main" val="5914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F605BA-2D93-3F60-D2B3-E87E5C6AC08A}"/>
              </a:ext>
            </a:extLst>
          </p:cNvPr>
          <p:cNvSpPr>
            <a:spLocks noGrp="1"/>
          </p:cNvSpPr>
          <p:nvPr>
            <p:ph type="title"/>
          </p:nvPr>
        </p:nvSpPr>
        <p:spPr/>
        <p:txBody>
          <a:bodyPr/>
          <a:lstStyle/>
          <a:p>
            <a:r>
              <a:rPr lang="en-US" dirty="0"/>
              <a:t>Microsoft GOAL Prompting</a:t>
            </a:r>
          </a:p>
        </p:txBody>
      </p:sp>
      <p:sp>
        <p:nvSpPr>
          <p:cNvPr id="4" name="TextBox 3">
            <a:extLst>
              <a:ext uri="{FF2B5EF4-FFF2-40B4-BE49-F238E27FC236}">
                <a16:creationId xmlns:a16="http://schemas.microsoft.com/office/drawing/2014/main" id="{64AF2C08-CF20-B489-4E14-1F898DB311FA}"/>
              </a:ext>
            </a:extLst>
          </p:cNvPr>
          <p:cNvSpPr txBox="1"/>
          <p:nvPr/>
        </p:nvSpPr>
        <p:spPr>
          <a:xfrm>
            <a:off x="2482850" y="2190750"/>
            <a:ext cx="12674600" cy="4203700"/>
          </a:xfrm>
          <a:prstGeom prst="rect">
            <a:avLst/>
          </a:prstGeom>
        </p:spPr>
        <p:txBody>
          <a:bodyPr vert="horz" wrap="square" lIns="0" tIns="32970" rIns="65939" bIns="32970" rtlCol="0" anchor="t" anchorCtr="0">
            <a:noAutofit/>
          </a:bodyPr>
          <a:lstStyle/>
          <a:p>
            <a:pPr marL="571500" marR="0" indent="-571500" algn="l" defTabSz="439502" rtl="0" eaLnBrk="1" fontAlgn="auto" latinLnBrk="0" hangingPunct="1">
              <a:lnSpc>
                <a:spcPct val="150000"/>
              </a:lnSpc>
              <a:spcBef>
                <a:spcPct val="0"/>
              </a:spcBef>
              <a:spcAft>
                <a:spcPts val="11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G: Goal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What do you want to accomplish?</a:t>
            </a:r>
          </a:p>
          <a:p>
            <a:pPr marL="1257284" lvl="1" indent="-571500" defTabSz="439502">
              <a:lnSpc>
                <a:spcPct val="150000"/>
              </a:lnSpc>
              <a:spcBef>
                <a:spcPct val="0"/>
              </a:spcBef>
              <a:spcAft>
                <a:spcPts val="1100"/>
              </a:spcAft>
              <a:buFont typeface="Arial" panose="020B0604020202020204" pitchFamily="34" charset="0"/>
              <a:buChar char="•"/>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“Summarize customer feedback trends.”</a:t>
            </a:r>
          </a:p>
          <a:p>
            <a:pPr marL="571500" indent="-571500" defTabSz="439502">
              <a:lnSpc>
                <a:spcPct val="150000"/>
              </a:lnSpc>
              <a:spcBef>
                <a:spcPct val="0"/>
              </a:spcBef>
              <a:spcAft>
                <a:spcPts val="1100"/>
              </a:spcAft>
              <a:buFont typeface="Arial" panose="020B0604020202020204" pitchFamily="34" charset="0"/>
              <a:buChar char="•"/>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 Output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What should the LLM generate?</a:t>
            </a:r>
          </a:p>
          <a:p>
            <a:pPr marL="1257284" lvl="1" indent="-571500" defTabSz="439502">
              <a:lnSpc>
                <a:spcPct val="150000"/>
              </a:lnSpc>
              <a:spcBef>
                <a:spcPct val="0"/>
              </a:spcBef>
              <a:spcAft>
                <a:spcPts val="1100"/>
              </a:spcAft>
              <a:buFont typeface="Arial" panose="020B0604020202020204" pitchFamily="34" charset="0"/>
              <a:buChar char="•"/>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“Bullet points with sentiment tags.”</a:t>
            </a:r>
          </a:p>
          <a:p>
            <a:pPr marL="571500" indent="-571500" defTabSz="439502">
              <a:lnSpc>
                <a:spcPct val="150000"/>
              </a:lnSpc>
              <a:spcBef>
                <a:spcPct val="0"/>
              </a:spcBef>
              <a:spcAft>
                <a:spcPts val="1100"/>
              </a:spcAft>
              <a:buFont typeface="Arial" panose="020B0604020202020204" pitchFamily="34" charset="0"/>
              <a:buChar char="•"/>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Audience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Who will consume this?</a:t>
            </a:r>
          </a:p>
          <a:p>
            <a:pPr marL="1257284" lvl="1" indent="-571500" defTabSz="439502">
              <a:lnSpc>
                <a:spcPct val="150000"/>
              </a:lnSpc>
              <a:spcBef>
                <a:spcPct val="0"/>
              </a:spcBef>
              <a:spcAft>
                <a:spcPts val="1100"/>
              </a:spcAft>
              <a:buFont typeface="Arial" panose="020B0604020202020204" pitchFamily="34" charset="0"/>
              <a:buChar char="•"/>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“Executive team reviewing QBR deck.”</a:t>
            </a:r>
          </a:p>
          <a:p>
            <a:pPr marL="571500" indent="-571500" defTabSz="439502">
              <a:lnSpc>
                <a:spcPct val="150000"/>
              </a:lnSpc>
              <a:spcBef>
                <a:spcPct val="0"/>
              </a:spcBef>
              <a:spcAft>
                <a:spcPts val="1100"/>
              </a:spcAft>
              <a:buFont typeface="Arial" panose="020B0604020202020204" pitchFamily="34" charset="0"/>
              <a:buChar char="•"/>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L: Length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How detailed or concise?</a:t>
            </a:r>
          </a:p>
          <a:p>
            <a:pPr marL="1257284" lvl="1" indent="-571500" defTabSz="439502">
              <a:lnSpc>
                <a:spcPct val="150000"/>
              </a:lnSpc>
              <a:spcBef>
                <a:spcPct val="0"/>
              </a:spcBef>
              <a:spcAft>
                <a:spcPts val="1100"/>
              </a:spcAft>
              <a:buFont typeface="Arial" panose="020B0604020202020204" pitchFamily="34" charset="0"/>
              <a:buChar char="•"/>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“No more than 5 bullets.”</a:t>
            </a:r>
          </a:p>
        </p:txBody>
      </p:sp>
    </p:spTree>
    <p:extLst>
      <p:ext uri="{BB962C8B-B14F-4D97-AF65-F5344CB8AC3E}">
        <p14:creationId xmlns:p14="http://schemas.microsoft.com/office/powerpoint/2010/main" val="3410930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F605BA-2D93-3F60-D2B3-E87E5C6AC08A}"/>
              </a:ext>
            </a:extLst>
          </p:cNvPr>
          <p:cNvSpPr>
            <a:spLocks noGrp="1"/>
          </p:cNvSpPr>
          <p:nvPr>
            <p:ph type="title"/>
          </p:nvPr>
        </p:nvSpPr>
        <p:spPr/>
        <p:txBody>
          <a:bodyPr/>
          <a:lstStyle/>
          <a:p>
            <a:r>
              <a:rPr lang="en-US" dirty="0"/>
              <a:t>Google GRAIL Prompting</a:t>
            </a:r>
          </a:p>
        </p:txBody>
      </p:sp>
      <p:sp>
        <p:nvSpPr>
          <p:cNvPr id="4" name="TextBox 3">
            <a:extLst>
              <a:ext uri="{FF2B5EF4-FFF2-40B4-BE49-F238E27FC236}">
                <a16:creationId xmlns:a16="http://schemas.microsoft.com/office/drawing/2014/main" id="{64AF2C08-CF20-B489-4E14-1F898DB311FA}"/>
              </a:ext>
            </a:extLst>
          </p:cNvPr>
          <p:cNvSpPr txBox="1"/>
          <p:nvPr/>
        </p:nvSpPr>
        <p:spPr>
          <a:xfrm>
            <a:off x="2673350" y="1943100"/>
            <a:ext cx="12674600" cy="4203700"/>
          </a:xfrm>
          <a:prstGeom prst="rect">
            <a:avLst/>
          </a:prstGeom>
        </p:spPr>
        <p:txBody>
          <a:bodyPr vert="horz" wrap="square" lIns="0" tIns="32970" rIns="65939" bIns="32970" rtlCol="0" anchor="t" anchorCtr="0">
            <a:noAutofit/>
          </a:bodyPr>
          <a:lstStyle/>
          <a:p>
            <a:pPr marL="571500" marR="0" indent="-571500" algn="l" defTabSz="439502" rtl="0" eaLnBrk="1" fontAlgn="auto" latinLnBrk="0" hangingPunct="1">
              <a:lnSpc>
                <a:spcPct val="150000"/>
              </a:lnSpc>
              <a:spcBef>
                <a:spcPct val="0"/>
              </a:spcBef>
              <a:spcAft>
                <a:spcPts val="1100"/>
              </a:spcAft>
              <a:buClrTx/>
              <a:buSzTx/>
              <a:buFont typeface="Arial" panose="020B0604020202020204" pitchFamily="34" charset="0"/>
              <a:buChar char="•"/>
              <a:tabLst/>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G: Goal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What’s the end result you want?</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“Draft a welcome email for new users.”</a:t>
            </a:r>
          </a:p>
          <a:p>
            <a:pPr marL="571500" indent="-571500" defTabSz="439502">
              <a:lnSpc>
                <a:spcPct val="150000"/>
              </a:lnSpc>
              <a:spcBef>
                <a:spcPct val="0"/>
              </a:spcBef>
              <a:spcAft>
                <a:spcPts val="1100"/>
              </a:spcAft>
              <a:buFont typeface="Arial" panose="020B0604020202020204" pitchFamily="34" charset="0"/>
              <a:buChar char="•"/>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 Role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What role should the model play?</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“Act as a product marketing manager.”</a:t>
            </a:r>
          </a:p>
          <a:p>
            <a:pPr marL="571500" indent="-571500" defTabSz="439502">
              <a:lnSpc>
                <a:spcPct val="150000"/>
              </a:lnSpc>
              <a:spcBef>
                <a:spcPct val="0"/>
              </a:spcBef>
              <a:spcAft>
                <a:spcPts val="1100"/>
              </a:spcAft>
              <a:buFont typeface="Arial" panose="020B0604020202020204" pitchFamily="34" charset="0"/>
              <a:buChar char="•"/>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Audience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Who are you speaking to?</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“Tech-savvy Gen Z freelancers.”</a:t>
            </a:r>
          </a:p>
          <a:p>
            <a:pPr marL="571500" indent="-571500" defTabSz="439502">
              <a:lnSpc>
                <a:spcPct val="150000"/>
              </a:lnSpc>
              <a:spcBef>
                <a:spcPct val="0"/>
              </a:spcBef>
              <a:spcAft>
                <a:spcPts val="1100"/>
              </a:spcAft>
              <a:buFont typeface="Arial" panose="020B0604020202020204" pitchFamily="34" charset="0"/>
              <a:buChar char="•"/>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 Input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What context are you providing?</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“Onboarding flow screenshot + benefits list.”</a:t>
            </a:r>
          </a:p>
          <a:p>
            <a:pPr marL="571500" indent="-571500" defTabSz="439502">
              <a:lnSpc>
                <a:spcPct val="150000"/>
              </a:lnSpc>
              <a:spcBef>
                <a:spcPct val="0"/>
              </a:spcBef>
              <a:spcAft>
                <a:spcPts val="1100"/>
              </a:spcAft>
              <a:buFont typeface="Arial" panose="020B0604020202020204" pitchFamily="34" charset="0"/>
              <a:buChar char="•"/>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L: Limitations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Any tone or style constraints?</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“Use friendly, concise, no buzzwords.”</a:t>
            </a:r>
          </a:p>
        </p:txBody>
      </p:sp>
    </p:spTree>
    <p:extLst>
      <p:ext uri="{BB962C8B-B14F-4D97-AF65-F5344CB8AC3E}">
        <p14:creationId xmlns:p14="http://schemas.microsoft.com/office/powerpoint/2010/main" val="1051830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F605BA-2D93-3F60-D2B3-E87E5C6AC08A}"/>
              </a:ext>
            </a:extLst>
          </p:cNvPr>
          <p:cNvSpPr>
            <a:spLocks noGrp="1"/>
          </p:cNvSpPr>
          <p:nvPr>
            <p:ph type="title"/>
          </p:nvPr>
        </p:nvSpPr>
        <p:spPr/>
        <p:txBody>
          <a:bodyPr/>
          <a:lstStyle/>
          <a:p>
            <a:r>
              <a:rPr lang="en-US" dirty="0"/>
              <a:t>GitHub HAIL Prompting</a:t>
            </a:r>
          </a:p>
        </p:txBody>
      </p:sp>
      <p:sp>
        <p:nvSpPr>
          <p:cNvPr id="4" name="TextBox 3">
            <a:extLst>
              <a:ext uri="{FF2B5EF4-FFF2-40B4-BE49-F238E27FC236}">
                <a16:creationId xmlns:a16="http://schemas.microsoft.com/office/drawing/2014/main" id="{64AF2C08-CF20-B489-4E14-1F898DB311FA}"/>
              </a:ext>
            </a:extLst>
          </p:cNvPr>
          <p:cNvSpPr txBox="1"/>
          <p:nvPr/>
        </p:nvSpPr>
        <p:spPr>
          <a:xfrm>
            <a:off x="2673350" y="1943100"/>
            <a:ext cx="12674600" cy="4203700"/>
          </a:xfrm>
          <a:prstGeom prst="rect">
            <a:avLst/>
          </a:prstGeom>
        </p:spPr>
        <p:txBody>
          <a:bodyPr vert="horz" wrap="square" lIns="0" tIns="32970" rIns="65939" bIns="32970" rtlCol="0" anchor="t" anchorCtr="0">
            <a:noAutofit/>
          </a:bodyPr>
          <a:lstStyle/>
          <a:p>
            <a:pPr marL="571500" marR="0" indent="-571500" algn="l" defTabSz="439502" rtl="0" eaLnBrk="1" fontAlgn="auto" latinLnBrk="0" hangingPunct="1">
              <a:lnSpc>
                <a:spcPct val="150000"/>
              </a:lnSpc>
              <a:spcBef>
                <a:spcPct val="0"/>
              </a:spcBef>
              <a:spcAft>
                <a:spcPts val="1100"/>
              </a:spcAft>
              <a:buClrTx/>
              <a:buSzTx/>
              <a:buFont typeface="Arial" panose="020B0604020202020204" pitchFamily="34" charset="0"/>
              <a:buChar char="•"/>
              <a:tabLst/>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H: How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What structure or format do you need?</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“Output as a Markdown table.”</a:t>
            </a:r>
          </a:p>
          <a:p>
            <a:pPr marL="571500" indent="-571500" defTabSz="439502">
              <a:lnSpc>
                <a:spcPct val="150000"/>
              </a:lnSpc>
              <a:spcBef>
                <a:spcPct val="0"/>
              </a:spcBef>
              <a:spcAft>
                <a:spcPts val="1100"/>
              </a:spcAft>
              <a:buFont typeface="Arial" panose="020B0604020202020204" pitchFamily="34" charset="0"/>
              <a:buChar char="•"/>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Audience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Who is the reader or user?</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“Beginner Python developers.”</a:t>
            </a:r>
          </a:p>
          <a:p>
            <a:pPr marL="571500" indent="-571500" defTabSz="439502">
              <a:lnSpc>
                <a:spcPct val="150000"/>
              </a:lnSpc>
              <a:spcBef>
                <a:spcPct val="0"/>
              </a:spcBef>
              <a:spcAft>
                <a:spcPts val="1100"/>
              </a:spcAft>
              <a:buFont typeface="Arial" panose="020B0604020202020204" pitchFamily="34" charset="0"/>
              <a:buChar char="•"/>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 Intent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What task are you trying to solve?</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“Teach how to use list comprehensions.”</a:t>
            </a:r>
          </a:p>
          <a:p>
            <a:pPr marL="571500" indent="-571500" defTabSz="439502">
              <a:lnSpc>
                <a:spcPct val="150000"/>
              </a:lnSpc>
              <a:spcBef>
                <a:spcPct val="0"/>
              </a:spcBef>
              <a:spcAft>
                <a:spcPts val="1100"/>
              </a:spcAft>
              <a:buFont typeface="Arial" panose="020B0604020202020204" pitchFamily="34" charset="0"/>
              <a:buChar char="•"/>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L: Limits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Are there rules or boundaries?</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“Exclude examples that use external libraries.”</a:t>
            </a:r>
          </a:p>
        </p:txBody>
      </p:sp>
    </p:spTree>
    <p:extLst>
      <p:ext uri="{BB962C8B-B14F-4D97-AF65-F5344CB8AC3E}">
        <p14:creationId xmlns:p14="http://schemas.microsoft.com/office/powerpoint/2010/main" val="1590842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F605BA-2D93-3F60-D2B3-E87E5C6AC08A}"/>
              </a:ext>
            </a:extLst>
          </p:cNvPr>
          <p:cNvSpPr>
            <a:spLocks noGrp="1"/>
          </p:cNvSpPr>
          <p:nvPr>
            <p:ph type="title"/>
          </p:nvPr>
        </p:nvSpPr>
        <p:spPr/>
        <p:txBody>
          <a:bodyPr/>
          <a:lstStyle/>
          <a:p>
            <a:r>
              <a:rPr lang="en-US" dirty="0"/>
              <a:t>Responsible AI RAIL Prompting</a:t>
            </a:r>
          </a:p>
        </p:txBody>
      </p:sp>
      <p:sp>
        <p:nvSpPr>
          <p:cNvPr id="4" name="TextBox 3">
            <a:extLst>
              <a:ext uri="{FF2B5EF4-FFF2-40B4-BE49-F238E27FC236}">
                <a16:creationId xmlns:a16="http://schemas.microsoft.com/office/drawing/2014/main" id="{64AF2C08-CF20-B489-4E14-1F898DB311FA}"/>
              </a:ext>
            </a:extLst>
          </p:cNvPr>
          <p:cNvSpPr txBox="1"/>
          <p:nvPr/>
        </p:nvSpPr>
        <p:spPr>
          <a:xfrm>
            <a:off x="2673350" y="1943100"/>
            <a:ext cx="12674600" cy="4203700"/>
          </a:xfrm>
          <a:prstGeom prst="rect">
            <a:avLst/>
          </a:prstGeom>
        </p:spPr>
        <p:txBody>
          <a:bodyPr vert="horz" wrap="square" lIns="0" tIns="32970" rIns="65939" bIns="32970" rtlCol="0" anchor="t" anchorCtr="0">
            <a:noAutofit/>
          </a:bodyPr>
          <a:lstStyle/>
          <a:p>
            <a:pPr marL="571500" marR="0" indent="-571500" algn="l" defTabSz="439502" rtl="0" eaLnBrk="1" fontAlgn="auto" latinLnBrk="0" hangingPunct="1">
              <a:lnSpc>
                <a:spcPct val="150000"/>
              </a:lnSpc>
              <a:spcBef>
                <a:spcPct val="0"/>
              </a:spcBef>
              <a:spcAft>
                <a:spcPts val="1100"/>
              </a:spcAft>
              <a:buClrTx/>
              <a:buSzTx/>
              <a:buFont typeface="Arial" panose="020B0604020202020204" pitchFamily="34" charset="0"/>
              <a:buChar char="•"/>
              <a:tabLst/>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 Responsibility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 this respect safety, privacy, fairness?</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“Avoid stereotypes when describing users.”</a:t>
            </a:r>
          </a:p>
          <a:p>
            <a:pPr marL="571500" indent="-571500" defTabSz="439502">
              <a:lnSpc>
                <a:spcPct val="150000"/>
              </a:lnSpc>
              <a:spcBef>
                <a:spcPct val="0"/>
              </a:spcBef>
              <a:spcAft>
                <a:spcPts val="1100"/>
              </a:spcAft>
              <a:buFont typeface="Arial" panose="020B0604020202020204" pitchFamily="34" charset="0"/>
              <a:buChar char="•"/>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Accountability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Who owns this output and its use?</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“Label outputs for human review before publishing.”</a:t>
            </a:r>
          </a:p>
          <a:p>
            <a:pPr marL="571500" indent="-571500" defTabSz="439502">
              <a:lnSpc>
                <a:spcPct val="150000"/>
              </a:lnSpc>
              <a:spcBef>
                <a:spcPct val="0"/>
              </a:spcBef>
              <a:spcAft>
                <a:spcPts val="1100"/>
              </a:spcAft>
              <a:buFont typeface="Arial" panose="020B0604020202020204" pitchFamily="34" charset="0"/>
              <a:buChar char="•"/>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 Inclusiveness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Is the result accessible and inclusive?</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“Use gender-neutral language.”</a:t>
            </a:r>
          </a:p>
          <a:p>
            <a:pPr marL="571500" indent="-571500" defTabSz="439502">
              <a:lnSpc>
                <a:spcPct val="150000"/>
              </a:lnSpc>
              <a:spcBef>
                <a:spcPct val="0"/>
              </a:spcBef>
              <a:spcAft>
                <a:spcPts val="1100"/>
              </a:spcAft>
              <a:buFont typeface="Arial" panose="020B0604020202020204" pitchFamily="34" charset="0"/>
              <a:buChar char="•"/>
            </a:pPr>
            <a:r>
              <a:rPr kumimoji="0" lang="en-US" sz="2800"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L: Legality </a:t>
            </a: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Are you avoiding IP violations, TOS breaches?</a:t>
            </a:r>
          </a:p>
          <a:p>
            <a:pPr marL="1257284" lvl="1" indent="-571500" defTabSz="439502">
              <a:lnSpc>
                <a:spcPct val="150000"/>
              </a:lnSpc>
              <a:spcBef>
                <a:spcPct val="0"/>
              </a:spcBef>
              <a:spcAft>
                <a:spcPts val="1100"/>
              </a:spcAft>
              <a:buFont typeface="Arial" panose="020B0604020202020204" pitchFamily="34" charset="0"/>
              <a:buChar char="•"/>
            </a:pPr>
            <a:r>
              <a:rPr kumimoji="0" lang="en-US" sz="280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e.g., “No use of copyrighted song lyrics.”</a:t>
            </a:r>
          </a:p>
        </p:txBody>
      </p:sp>
    </p:spTree>
    <p:extLst>
      <p:ext uri="{BB962C8B-B14F-4D97-AF65-F5344CB8AC3E}">
        <p14:creationId xmlns:p14="http://schemas.microsoft.com/office/powerpoint/2010/main" val="3144248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 Thank You Very Much...</a:t>
            </a:r>
          </a:p>
        </p:txBody>
      </p:sp>
      <p:pic>
        <p:nvPicPr>
          <p:cNvPr id="5" name="Picture 4" descr="A person wearing glasses and a jacket&#10;&#10;Description automatically generated">
            <a:extLst>
              <a:ext uri="{FF2B5EF4-FFF2-40B4-BE49-F238E27FC236}">
                <a16:creationId xmlns:a16="http://schemas.microsoft.com/office/drawing/2014/main" id="{A587B711-AC20-4840-C06F-29E023E8037A}"/>
              </a:ext>
            </a:extLst>
          </p:cNvPr>
          <p:cNvPicPr>
            <a:picLocks noChangeAspect="1"/>
          </p:cNvPicPr>
          <p:nvPr/>
        </p:nvPicPr>
        <p:blipFill>
          <a:blip r:embed="rId3"/>
          <a:stretch>
            <a:fillRect/>
          </a:stretch>
        </p:blipFill>
        <p:spPr>
          <a:xfrm>
            <a:off x="14274321" y="3478695"/>
            <a:ext cx="3059175" cy="3423881"/>
          </a:xfrm>
          <a:prstGeom prst="rect">
            <a:avLst/>
          </a:prstGeom>
        </p:spPr>
      </p:pic>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5148470" y="3254708"/>
            <a:ext cx="10834479" cy="5138738"/>
          </a:xfrm>
        </p:spPr>
        <p:txBody>
          <a:bodyPr/>
          <a:lstStyle/>
          <a:p>
            <a:r>
              <a:rPr lang="en-US" sz="3600" dirty="0"/>
              <a:t>Resources: </a:t>
            </a:r>
            <a:r>
              <a:rPr lang="en-US" sz="3600" b="1" dirty="0">
                <a:solidFill>
                  <a:srgbClr val="0070C0"/>
                </a:solidFill>
              </a:rPr>
              <a:t>timw.info/elements</a:t>
            </a:r>
          </a:p>
          <a:p>
            <a:r>
              <a:rPr lang="en-US" sz="3600" dirty="0"/>
              <a:t>Connect: </a:t>
            </a:r>
            <a:r>
              <a:rPr lang="en-US" sz="3600" b="1" dirty="0">
                <a:solidFill>
                  <a:srgbClr val="0070C0"/>
                </a:solidFill>
              </a:rPr>
              <a:t>TechTrainerTim.com</a:t>
            </a:r>
          </a:p>
        </p:txBody>
      </p:sp>
      <p:pic>
        <p:nvPicPr>
          <p:cNvPr id="6" name="Picture 5">
            <a:extLst>
              <a:ext uri="{FF2B5EF4-FFF2-40B4-BE49-F238E27FC236}">
                <a16:creationId xmlns:a16="http://schemas.microsoft.com/office/drawing/2014/main" id="{9060993F-7C86-B0B5-37DA-B5DC5AAE891A}"/>
              </a:ext>
            </a:extLst>
          </p:cNvPr>
          <p:cNvPicPr>
            <a:picLocks noChangeAspect="1"/>
          </p:cNvPicPr>
          <p:nvPr/>
        </p:nvPicPr>
        <p:blipFill>
          <a:blip r:embed="rId4"/>
          <a:stretch>
            <a:fillRect/>
          </a:stretch>
        </p:blipFill>
        <p:spPr>
          <a:xfrm>
            <a:off x="961957" y="3172401"/>
            <a:ext cx="2686188" cy="4432528"/>
          </a:xfrm>
          <a:prstGeom prst="rect">
            <a:avLst/>
          </a:prstGeom>
        </p:spPr>
      </p:pic>
    </p:spTree>
    <p:extLst>
      <p:ext uri="{BB962C8B-B14F-4D97-AF65-F5344CB8AC3E}">
        <p14:creationId xmlns:p14="http://schemas.microsoft.com/office/powerpoint/2010/main" val="2129137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Specific Prompting Guidance</a:t>
            </a:r>
          </a:p>
        </p:txBody>
      </p:sp>
    </p:spTree>
    <p:extLst>
      <p:ext uri="{BB962C8B-B14F-4D97-AF65-F5344CB8AC3E}">
        <p14:creationId xmlns:p14="http://schemas.microsoft.com/office/powerpoint/2010/main" val="88738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Class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1301750" y="3025430"/>
            <a:ext cx="17626263"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09:00 am - Start       -</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1" i="0" u="none" strike="noStrike" kern="1200" cap="none" spc="0" normalizeH="0" baseline="0" noProof="0" dirty="0">
                <a:ln>
                  <a:noFill/>
                </a:ln>
                <a:solidFill>
                  <a:srgbClr val="FF0000"/>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Segment 1:</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1" i="0" u="none" strike="noStrike" kern="1200" cap="none" spc="0" normalizeH="0" baseline="0" noProof="0" dirty="0">
                <a:ln>
                  <a:noFill/>
                </a:ln>
                <a:solidFill>
                  <a:srgbClr val="FF0000"/>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LLM &amp; Prompting Fundamentals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10:00 am</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- 9-min Break - </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Segment 2: Data Analysis &amp; Projects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11:00 am </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- 9-min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Break - </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Segment 3: Assistants &amp; Agents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12:00 pm</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 </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9-min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Break - </a:t>
            </a:r>
            <a:r>
              <a:rPr lang="en-US" sz="3200" b="1" dirty="0">
                <a:solidFill>
                  <a:srgbClr val="FF0000"/>
                </a:solidFill>
                <a:latin typeface="JetBrains Mono" panose="02000009000000000000" pitchFamily="49" charset="0"/>
                <a:ea typeface="JetBrains Mono" panose="02000009000000000000" pitchFamily="49" charset="0"/>
                <a:cs typeface="JetBrains Mono" panose="02000009000000000000" pitchFamily="49" charset="0"/>
              </a:rPr>
              <a:t>Segment 4: Development &amp; Trends</a:t>
            </a:r>
          </a:p>
          <a:p>
            <a:pPr marL="0" marR="0" indent="0" algn="l" defTabSz="439502" rtl="0" eaLnBrk="1" fontAlgn="auto" latinLnBrk="0" hangingPunct="1">
              <a:lnSpc>
                <a:spcPct val="200000"/>
              </a:lnSpc>
              <a:spcBef>
                <a:spcPct val="0"/>
              </a:spcBef>
              <a:spcAft>
                <a:spcPts val="0"/>
              </a:spcAft>
              <a:buClrTx/>
              <a:buSzTx/>
              <a:buFontTx/>
              <a:buNone/>
              <a:tabLst/>
            </a:pP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01:00 pm</a:t>
            </a:r>
            <a:r>
              <a:rPr lang="en-US" sz="3200"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 </a:t>
            </a:r>
            <a:r>
              <a:rPr kumimoji="0" lang="en-US" sz="3200" b="0" i="0" u="none" strike="noStrike" kern="1200" cap="none" spc="0" normalizeH="0" baseline="0" noProof="0" dirty="0">
                <a:ln>
                  <a:noFill/>
                </a:ln>
                <a:solidFill>
                  <a:srgbClr val="E5E5E5">
                    <a:lumMod val="10000"/>
                  </a:srgbClr>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0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FCFE3-F8FD-B48A-1C92-17687F19AD4F}"/>
              </a:ext>
            </a:extLst>
          </p:cNvPr>
          <p:cNvSpPr>
            <a:spLocks noGrp="1"/>
          </p:cNvSpPr>
          <p:nvPr>
            <p:ph type="title"/>
          </p:nvPr>
        </p:nvSpPr>
        <p:spPr/>
        <p:txBody>
          <a:bodyPr/>
          <a:lstStyle/>
          <a:p>
            <a:r>
              <a:rPr lang="en-US" dirty="0"/>
              <a:t>Omit Needless Words</a:t>
            </a:r>
          </a:p>
        </p:txBody>
      </p:sp>
      <p:sp>
        <p:nvSpPr>
          <p:cNvPr id="4" name="TextBox 3">
            <a:extLst>
              <a:ext uri="{FF2B5EF4-FFF2-40B4-BE49-F238E27FC236}">
                <a16:creationId xmlns:a16="http://schemas.microsoft.com/office/drawing/2014/main" id="{4F56F45B-869E-31D4-CF6F-1EA921D71B88}"/>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Elements of Style</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"Vigorous writing is concise. A sentence should contain no unnecessary words, a paragraph no unnecessary sentences..."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AI prompting</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 Avoid overly complex or wordy prompts. State your intention directly</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Instead of "</a:t>
            </a:r>
            <a:r>
              <a:rPr kumimoji="0" lang="en-GB" sz="3525" i="0" u="none" strike="noStrike" kern="1200" cap="none" spc="0" normalizeH="0" baseline="0" noProof="0" dirty="0">
                <a:ln>
                  <a:noFill/>
                </a:ln>
                <a:solidFill>
                  <a:srgbClr val="FF0000"/>
                </a:solidFill>
                <a:effectLst/>
                <a:uLnTx/>
                <a:uFillTx/>
                <a:latin typeface="PS TT Commons" charset="0"/>
                <a:ea typeface="Calibri" panose="020F0502020204030204" pitchFamily="34" charset="0"/>
                <a:cs typeface="Calibri" panose="020F0502020204030204" pitchFamily="34" charset="0"/>
              </a:rPr>
              <a:t>Generate a detailed oil painting of a majestic lion with a flowing mane, standing proudly on a windswept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Calibri" panose="020F0502020204030204" pitchFamily="34" charset="0"/>
              <a:cs typeface="Calibri" panose="020F0502020204030204" pitchFamily="34"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try "</a:t>
            </a:r>
            <a:r>
              <a:rPr kumimoji="0" lang="en-GB" sz="3525" i="0" u="none" strike="noStrike" kern="1200" cap="none" spc="0" normalizeH="0" baseline="0" noProof="0" dirty="0">
                <a:ln>
                  <a:noFill/>
                </a:ln>
                <a:solidFill>
                  <a:srgbClr val="00B050"/>
                </a:solidFill>
                <a:effectLst/>
                <a:uLnTx/>
                <a:uFillTx/>
                <a:latin typeface="PS TT Commons" charset="0"/>
                <a:ea typeface="Calibri" panose="020F0502020204030204" pitchFamily="34" charset="0"/>
                <a:cs typeface="Calibri" panose="020F0502020204030204" pitchFamily="34" charset="0"/>
              </a:rPr>
              <a:t>Oil painting of a majestic lion on a savanna at sunset</a:t>
            </a:r>
            <a:r>
              <a:rPr kumimoji="0" lang="en-GB" sz="3525" i="0" u="none" strike="noStrike" kern="1200" cap="none" spc="0" normalizeH="0" baseline="0" noProof="0" dirty="0">
                <a:ln>
                  <a:noFill/>
                </a:ln>
                <a:solidFill>
                  <a:srgbClr val="E5E5E5">
                    <a:lumMod val="10000"/>
                  </a:srgbClr>
                </a:solidFill>
                <a:effectLst/>
                <a:uLnTx/>
                <a:uFillTx/>
                <a:latin typeface="PS TT Commons" charset="0"/>
                <a:ea typeface="Calibri" panose="020F0502020204030204" pitchFamily="34" charset="0"/>
                <a:cs typeface="Calibri" panose="020F0502020204030204" pitchFamily="34"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323A8317-DCBD-6D1F-0849-DF87600F7348}"/>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63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6AD9-BCDA-940F-EC30-64889C65B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0937F-479D-4604-89EF-5F0FD5B39D3A}"/>
              </a:ext>
            </a:extLst>
          </p:cNvPr>
          <p:cNvSpPr>
            <a:spLocks noGrp="1"/>
          </p:cNvSpPr>
          <p:nvPr>
            <p:ph type="title"/>
          </p:nvPr>
        </p:nvSpPr>
        <p:spPr/>
        <p:txBody>
          <a:bodyPr/>
          <a:lstStyle/>
          <a:p>
            <a:r>
              <a:rPr lang="en-US" dirty="0"/>
              <a:t>Cut the Fluff</a:t>
            </a:r>
          </a:p>
        </p:txBody>
      </p:sp>
      <p:sp>
        <p:nvSpPr>
          <p:cNvPr id="4" name="TextBox 3">
            <a:extLst>
              <a:ext uri="{FF2B5EF4-FFF2-40B4-BE49-F238E27FC236}">
                <a16:creationId xmlns:a16="http://schemas.microsoft.com/office/drawing/2014/main" id="{D773AA24-278B-9696-2743-04506BA6C43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Excess words clutter prompts and distract the AI from the core request.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ruthless! Eliminate unnecessary descriptors and focus on the essence of your desired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Original prompt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whimsical illustration featuring a mischievous raccoon in a  quaint, moonlit forest, engaged in the act of foraging for tasty treats."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Fog-free revision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"Illustration of a raccoon."</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"Forest at night, moonlight."</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"Raccoon searching for food."</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19266B4-F879-016D-A1D7-0F15B88B939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685267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2DB67-2F46-44B5-54A3-B366A52D4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8A811E-6F43-B5A4-3467-E9AF4E5FC898}"/>
              </a:ext>
            </a:extLst>
          </p:cNvPr>
          <p:cNvSpPr>
            <a:spLocks noGrp="1"/>
          </p:cNvSpPr>
          <p:nvPr>
            <p:ph type="title"/>
          </p:nvPr>
        </p:nvSpPr>
        <p:spPr/>
        <p:txBody>
          <a:bodyPr/>
          <a:lstStyle/>
          <a:p>
            <a:r>
              <a:rPr lang="en-US" dirty="0"/>
              <a:t>Short, Direct Sentences</a:t>
            </a:r>
          </a:p>
        </p:txBody>
      </p:sp>
      <p:sp>
        <p:nvSpPr>
          <p:cNvPr id="4" name="TextBox 3">
            <a:extLst>
              <a:ext uri="{FF2B5EF4-FFF2-40B4-BE49-F238E27FC236}">
                <a16:creationId xmlns:a16="http://schemas.microsoft.com/office/drawing/2014/main" id="{BEFA19F3-668C-E10D-ADB0-0042DD4E2702}"/>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Problem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Overly long, complex prompts can confuse the AI, leading to unintended results.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Solution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Break your requests into shorter phrases.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I would like a detailed landscape painting featuring a winding river leading to a majestic mountain range with a vibrant sunset casting warm, orange hues across the sky," </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try:</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"Landscape painting."</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"Winding river."</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"Majestic mountains."</a:t>
            </a: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"Vibrant sunset, orange </a:t>
            </a:r>
            <a:r>
              <a:rPr kumimoji="0" lang="en-GB" sz="3525" b="0" i="0" u="none" strike="noStrike" kern="1200" cap="none" spc="0" normalizeH="0" baseline="0" noProof="0" dirty="0" err="1">
                <a:ln>
                  <a:noFill/>
                </a:ln>
                <a:solidFill>
                  <a:srgbClr val="00B050"/>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9994A0B-3E44-52BA-AE77-536F0BDA6239}"/>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27587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DB28-BE4D-4A87-2E5E-69DD5B4F9E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13B82C-F59D-FA27-282A-D3E67A181506}"/>
              </a:ext>
            </a:extLst>
          </p:cNvPr>
          <p:cNvSpPr>
            <a:spLocks noGrp="1"/>
          </p:cNvSpPr>
          <p:nvPr>
            <p:ph type="title"/>
          </p:nvPr>
        </p:nvSpPr>
        <p:spPr/>
        <p:txBody>
          <a:bodyPr/>
          <a:lstStyle/>
          <a:p>
            <a:r>
              <a:rPr lang="en-US" dirty="0"/>
              <a:t>Specificity Over Vagueness</a:t>
            </a:r>
          </a:p>
        </p:txBody>
      </p:sp>
      <p:sp>
        <p:nvSpPr>
          <p:cNvPr id="4" name="TextBox 3">
            <a:extLst>
              <a:ext uri="{FF2B5EF4-FFF2-40B4-BE49-F238E27FC236}">
                <a16:creationId xmlns:a16="http://schemas.microsoft.com/office/drawing/2014/main" id="{C1B4FB77-93A1-40AC-F863-3FD1B11E8D6D}"/>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"Put the emphasis on the right word."</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Be precise as possible with your descriptions, adjectives, and desired styles.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Generate an image of a building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photorealistic image of a Brutalist skyscraper with sharp angles.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4F1043B-A49C-F073-167B-3C93B269E460}"/>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1322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08B6-13C0-FCD0-CD4B-1666B3CD1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6A778-7B5F-02D3-484F-987BC44AFF6B}"/>
              </a:ext>
            </a:extLst>
          </p:cNvPr>
          <p:cNvSpPr>
            <a:spLocks noGrp="1"/>
          </p:cNvSpPr>
          <p:nvPr>
            <p:ph type="title"/>
          </p:nvPr>
        </p:nvSpPr>
        <p:spPr/>
        <p:txBody>
          <a:bodyPr/>
          <a:lstStyle/>
          <a:p>
            <a:r>
              <a:rPr lang="en-US" dirty="0"/>
              <a:t>Active Voice</a:t>
            </a:r>
          </a:p>
        </p:txBody>
      </p:sp>
      <p:sp>
        <p:nvSpPr>
          <p:cNvPr id="4" name="TextBox 3">
            <a:extLst>
              <a:ext uri="{FF2B5EF4-FFF2-40B4-BE49-F238E27FC236}">
                <a16:creationId xmlns:a16="http://schemas.microsoft.com/office/drawing/2014/main" id="{5645B840-2C96-592E-7993-CACBBEED83DC}"/>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the active voice... The active voice is usually more direct and vigorous..."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phrasing prompts as direct commands or requests.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picture of a dog running on the beach would be nice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use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Generate a photograph of a dog running on a beach</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p>
        </p:txBody>
      </p:sp>
      <p:sp>
        <p:nvSpPr>
          <p:cNvPr id="2" name="AutoShape 2" descr="Create a semi-abstract icon symbolizing the fusion of Strunk &amp; White's Elements of Style with GPT prompting for an educational course. This icon should encapsulate the precision, clarity, and efficiency of language, with visual elements that suggest structured guidance and creative interaction between human and AI. The design should be minimalist, employing clean lines and a limited color palette to convey a sense of elegance and focus. It might feature a stylized book to represent Strunk &amp; White, intertwined with digital motifs such as circuitry or a chat bubble to symbolize GPT technology. This icon is meant to be a small, but impactful visual element placed in the lower right corner of course materials, enhancing the theme of linguistic excellence and technological advancement.">
            <a:extLst>
              <a:ext uri="{FF2B5EF4-FFF2-40B4-BE49-F238E27FC236}">
                <a16:creationId xmlns:a16="http://schemas.microsoft.com/office/drawing/2014/main" id="{2A549FF4-C58A-ADF2-060C-CC23D2D75234}"/>
              </a:ext>
            </a:extLst>
          </p:cNvPr>
          <p:cNvSpPr>
            <a:spLocks noChangeAspect="1" noChangeArrowheads="1"/>
          </p:cNvSpPr>
          <p:nvPr/>
        </p:nvSpPr>
        <p:spPr bwMode="auto">
          <a:xfrm>
            <a:off x="4267200" y="266700"/>
            <a:ext cx="9753600" cy="975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534BE8A-B92E-4BB4-EB07-11786CB14E1D}"/>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334975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B76B-891C-7EEE-B22E-67DCF8AEFE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020F5-E7B5-9986-4273-3E2CD50933BC}"/>
              </a:ext>
            </a:extLst>
          </p:cNvPr>
          <p:cNvSpPr>
            <a:spLocks noGrp="1"/>
          </p:cNvSpPr>
          <p:nvPr>
            <p:ph type="title"/>
          </p:nvPr>
        </p:nvSpPr>
        <p:spPr/>
        <p:txBody>
          <a:bodyPr/>
          <a:lstStyle/>
          <a:p>
            <a:r>
              <a:rPr lang="en-US" dirty="0"/>
              <a:t>Artistic Style as Guidance</a:t>
            </a:r>
          </a:p>
        </p:txBody>
      </p:sp>
      <p:sp>
        <p:nvSpPr>
          <p:cNvPr id="4" name="TextBox 3">
            <a:extLst>
              <a:ext uri="{FF2B5EF4-FFF2-40B4-BE49-F238E27FC236}">
                <a16:creationId xmlns:a16="http://schemas.microsoft.com/office/drawing/2014/main" id="{A702D1BB-86BF-B5BB-596A-0D7A1811A0DA}"/>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Doesn't directly address this, but the concept of style choices resonates.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Referencing artistic styles, movements, and well-known artists can be incredibly powerful in guiding AI image generators. For example: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Van Gogh-inspired landscape pastel painting of rolling hills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portrait of a woman in the style of Art Deco</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D0D8A0F8-DC91-D358-C9EA-729253300FFB}"/>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68958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B9F1-869F-D974-FB7D-00A16BCEC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EE627-7A70-02A5-7E95-2172147F576C}"/>
              </a:ext>
            </a:extLst>
          </p:cNvPr>
          <p:cNvSpPr>
            <a:spLocks noGrp="1"/>
          </p:cNvSpPr>
          <p:nvPr>
            <p:ph type="title"/>
          </p:nvPr>
        </p:nvSpPr>
        <p:spPr/>
        <p:txBody>
          <a:bodyPr/>
          <a:lstStyle/>
          <a:p>
            <a:r>
              <a:rPr lang="en-US" dirty="0"/>
              <a:t>Consistency and Structured Requests</a:t>
            </a:r>
          </a:p>
        </p:txBody>
      </p:sp>
      <p:sp>
        <p:nvSpPr>
          <p:cNvPr id="4" name="TextBox 3">
            <a:extLst>
              <a:ext uri="{FF2B5EF4-FFF2-40B4-BE49-F238E27FC236}">
                <a16:creationId xmlns:a16="http://schemas.microsoft.com/office/drawing/2014/main" id="{24DAA4F5-55E9-5C19-F097-C8C1A6908A6B}"/>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Although the book discusses prose, the underlying need for order and logic applies.</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Experiment with creating a consistent prompt structure to help the AI understand your requests. For example: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Medium</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Painting, sketch, digital art, pixel art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Subject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Object, person, landscape</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Impressionist, surrealist, minimalist</a:t>
            </a:r>
          </a:p>
          <a:p>
            <a:pPr lvl="1" defTabSz="439502">
              <a:lnSpc>
                <a:spcPct val="85000"/>
              </a:lnSpc>
              <a:spcBef>
                <a:spcPct val="0"/>
              </a:spcBef>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Specific</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Details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Colors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lighting, mood</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10EA63D2-773F-A44B-4D7D-A15A4EE73312}"/>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611616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504E-FD76-19AD-268E-4EDC6FB02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EBA40-B1DD-4C00-169C-0B2839AEE0FB}"/>
              </a:ext>
            </a:extLst>
          </p:cNvPr>
          <p:cNvSpPr>
            <a:spLocks noGrp="1"/>
          </p:cNvSpPr>
          <p:nvPr>
            <p:ph type="title"/>
          </p:nvPr>
        </p:nvSpPr>
        <p:spPr/>
        <p:txBody>
          <a:bodyPr/>
          <a:lstStyle/>
          <a:p>
            <a:r>
              <a:rPr lang="en-US" dirty="0"/>
              <a:t>Additional Considerations</a:t>
            </a:r>
          </a:p>
        </p:txBody>
      </p:sp>
      <p:sp>
        <p:nvSpPr>
          <p:cNvPr id="4" name="TextBox 3">
            <a:extLst>
              <a:ext uri="{FF2B5EF4-FFF2-40B4-BE49-F238E27FC236}">
                <a16:creationId xmlns:a16="http://schemas.microsoft.com/office/drawing/2014/main" id="{1D1A570C-9AF3-A54E-2EDA-3152E9514DE5}"/>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Iterate and refine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Just like good writing, AI prompting requires revision. Start basic, then add details as you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output.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Understand AI model strengths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Different AI models excel in different areas. A model trained for photorealism might struggle with abstract concepts.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E61F174B-E7F9-9257-4D93-B8ED985ED283}"/>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2285775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8BEF-7E97-5192-DE2D-51702C5A7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B45891-69E7-224B-5974-E9E5196E1C97}"/>
              </a:ext>
            </a:extLst>
          </p:cNvPr>
          <p:cNvSpPr>
            <a:spLocks noGrp="1"/>
          </p:cNvSpPr>
          <p:nvPr>
            <p:ph type="title"/>
          </p:nvPr>
        </p:nvSpPr>
        <p:spPr/>
        <p:txBody>
          <a:bodyPr/>
          <a:lstStyle/>
          <a:p>
            <a:r>
              <a:rPr lang="en-US" dirty="0"/>
              <a:t>The Role of Verbs</a:t>
            </a:r>
          </a:p>
        </p:txBody>
      </p:sp>
      <p:sp>
        <p:nvSpPr>
          <p:cNvPr id="4" name="TextBox 3">
            <a:extLst>
              <a:ext uri="{FF2B5EF4-FFF2-40B4-BE49-F238E27FC236}">
                <a16:creationId xmlns:a16="http://schemas.microsoft.com/office/drawing/2014/main" id="{99F2F21B-4494-17DB-B66A-8E307AB5D39F}"/>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verb is the heart of the sentence."</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Think about the action or state you want to convey. Instead of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photo of a cat</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try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perched on a windowsill, watching birds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or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cat playfully batting at a ball of yarn</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Dynamic verbs can transform a static image into something much more engaging.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F4A73051-9547-C2D6-2C7A-F011A74A26FE}"/>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1005864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5CF6-586E-4DB9-8DE7-BAD8E8A6D9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CFF9A-AC3A-CEC1-91C0-28362DABA512}"/>
              </a:ext>
            </a:extLst>
          </p:cNvPr>
          <p:cNvSpPr>
            <a:spLocks noGrp="1"/>
          </p:cNvSpPr>
          <p:nvPr>
            <p:ph type="title"/>
          </p:nvPr>
        </p:nvSpPr>
        <p:spPr/>
        <p:txBody>
          <a:bodyPr/>
          <a:lstStyle/>
          <a:p>
            <a:r>
              <a:rPr lang="en-US" dirty="0"/>
              <a:t>The Rule of Position</a:t>
            </a:r>
          </a:p>
        </p:txBody>
      </p:sp>
      <p:sp>
        <p:nvSpPr>
          <p:cNvPr id="4" name="TextBox 3">
            <a:extLst>
              <a:ext uri="{FF2B5EF4-FFF2-40B4-BE49-F238E27FC236}">
                <a16:creationId xmlns:a16="http://schemas.microsoft.com/office/drawing/2014/main" id="{9CAA5919-7D4E-354C-437E-96DA280C278E}"/>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1"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Elements of Style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"The writer... must take the utmost pains to see that the most important word is in the slot where it has the most weight."</a:t>
            </a:r>
          </a:p>
          <a:p>
            <a:pPr marL="0" marR="0" indent="0" algn="l" defTabSz="439502" rtl="0" eaLnBrk="1" fontAlgn="auto" latinLnBrk="0" hangingPunct="1">
              <a:lnSpc>
                <a:spcPct val="85000"/>
              </a:lnSpc>
              <a:spcBef>
                <a:spcPct val="0"/>
              </a:spcBef>
              <a:spcAft>
                <a:spcPts val="0"/>
              </a:spcAft>
              <a:buClrTx/>
              <a:buSzTx/>
              <a:buFontTx/>
              <a:buNone/>
              <a:tabLst/>
            </a:pPr>
            <a:endPar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AI prompting</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Consider the overall composition you desire. The order of elements in your prompt can influence the AI's focus.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For example, "</a:t>
            </a:r>
            <a:r>
              <a:rPr kumimoji="0" lang="en-GB" sz="3525" b="0"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A cat with green eyes on a bookshelf</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will likely emphasize the cat, while "</a:t>
            </a:r>
            <a:r>
              <a:rPr kumimoji="0" lang="en-GB" sz="3525" b="0" i="0" u="none" strike="noStrike" kern="1200" cap="none" spc="0" normalizeH="0" baseline="0" noProof="0" dirty="0">
                <a:ln>
                  <a:noFill/>
                </a:ln>
                <a:solidFill>
                  <a:srgbClr val="00B050"/>
                </a:solidFill>
                <a:effectLst/>
                <a:uLnTx/>
                <a:uFillTx/>
                <a:latin typeface="PS TT Commons" charset="0"/>
                <a:ea typeface="PS TT Commons" charset="0"/>
                <a:cs typeface="PS TT Commons" charset="0"/>
              </a:rPr>
              <a:t>A bookshelf overflowing with books, one featuring a cat with green eyes</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may prioritize the setting.</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62F52898-9245-37A5-0DC0-D82098709F71}"/>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48518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4" name="Picture 3">
            <a:extLst>
              <a:ext uri="{FF2B5EF4-FFF2-40B4-BE49-F238E27FC236}">
                <a16:creationId xmlns:a16="http://schemas.microsoft.com/office/drawing/2014/main" id="{33124566-648D-61EB-507A-55CB1CE39057}"/>
              </a:ext>
            </a:extLst>
          </p:cNvPr>
          <p:cNvPicPr>
            <a:picLocks noChangeAspect="1"/>
          </p:cNvPicPr>
          <p:nvPr/>
        </p:nvPicPr>
        <p:blipFill>
          <a:blip r:embed="rId2"/>
          <a:stretch>
            <a:fillRect/>
          </a:stretch>
        </p:blipFill>
        <p:spPr>
          <a:xfrm>
            <a:off x="3149099" y="1849921"/>
            <a:ext cx="11989802" cy="8157679"/>
          </a:xfrm>
          <a:prstGeom prst="rect">
            <a:avLst/>
          </a:prstGeom>
        </p:spPr>
      </p:pic>
    </p:spTree>
    <p:extLst>
      <p:ext uri="{BB962C8B-B14F-4D97-AF65-F5344CB8AC3E}">
        <p14:creationId xmlns:p14="http://schemas.microsoft.com/office/powerpoint/2010/main" val="1982070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FF272-FB26-A420-B3F0-3A30B6F34A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65C818-B501-EF84-2224-6A4A2F24D036}"/>
              </a:ext>
            </a:extLst>
          </p:cNvPr>
          <p:cNvSpPr>
            <a:spLocks noGrp="1"/>
          </p:cNvSpPr>
          <p:nvPr>
            <p:ph type="title"/>
          </p:nvPr>
        </p:nvSpPr>
        <p:spPr/>
        <p:txBody>
          <a:bodyPr/>
          <a:lstStyle/>
          <a:p>
            <a:r>
              <a:rPr lang="en-US" dirty="0"/>
              <a:t>Practical Tip</a:t>
            </a:r>
          </a:p>
        </p:txBody>
      </p:sp>
      <p:sp>
        <p:nvSpPr>
          <p:cNvPr id="4" name="TextBox 3">
            <a:extLst>
              <a:ext uri="{FF2B5EF4-FFF2-40B4-BE49-F238E27FC236}">
                <a16:creationId xmlns:a16="http://schemas.microsoft.com/office/drawing/2014/main" id="{76C8EC41-FD1F-CB51-D93E-D038F7085B26}"/>
              </a:ext>
            </a:extLst>
          </p:cNvPr>
          <p:cNvSpPr txBox="1"/>
          <p:nvPr/>
        </p:nvSpPr>
        <p:spPr>
          <a:xfrm>
            <a:off x="1663700" y="2311400"/>
            <a:ext cx="15367000" cy="5867400"/>
          </a:xfrm>
          <a:prstGeom prst="rect">
            <a:avLst/>
          </a:prstGeom>
        </p:spPr>
        <p:txBody>
          <a:bodyPr vert="horz" wrap="square" lIns="0" tIns="32970" rIns="65939" bIns="32970" rtlCol="0" anchor="t"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Keep a notebook or document to track successful prompts and </a:t>
            </a:r>
            <a:r>
              <a:rPr kumimoji="0" lang="en-GB" sz="3525" b="0" i="0" u="none" strike="noStrike" kern="1200" cap="none" spc="0" normalizeH="0" baseline="0" noProof="0" dirty="0" err="1">
                <a:ln>
                  <a:noFill/>
                </a:ln>
                <a:solidFill>
                  <a:srgbClr val="E5E5E5">
                    <a:lumMod val="10000"/>
                  </a:srgbClr>
                </a:solidFill>
                <a:effectLst/>
                <a:uLnTx/>
                <a:uFillTx/>
                <a:latin typeface="PS TT Commons" charset="0"/>
                <a:ea typeface="PS TT Commons" charset="0"/>
                <a:cs typeface="PS TT Commons" charset="0"/>
              </a:rPr>
              <a:t>analyze</a:t>
            </a: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 why they worked well. </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You'll start to develop an intuitive understanding of how to communicate effectively with your chosen AI models.</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l" defTabSz="439502" rtl="0" eaLnBrk="1" fontAlgn="auto" latinLnBrk="0" hangingPunct="1">
              <a:lnSpc>
                <a:spcPct val="85000"/>
              </a:lnSpc>
              <a:spcBef>
                <a:spcPct val="0"/>
              </a:spcBef>
              <a:spcAft>
                <a:spcPts val="0"/>
              </a:spcAft>
              <a:buClrTx/>
              <a:buSzTx/>
              <a:buFontTx/>
              <a:buNone/>
              <a:tabLst/>
            </a:pPr>
            <a:r>
              <a:rPr kumimoji="0" lang="en-GB"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Even better, consider hosting a centralized prompt repository like Tim's Prompt Sharing Framework (PSF) at GitHub:</a:t>
            </a:r>
          </a:p>
          <a:p>
            <a:pPr marL="0" marR="0" indent="0" algn="l" defTabSz="439502" rtl="0" eaLnBrk="1" fontAlgn="auto" latinLnBrk="0" hangingPunct="1">
              <a:lnSpc>
                <a:spcPct val="85000"/>
              </a:lnSpc>
              <a:spcBef>
                <a:spcPct val="0"/>
              </a:spcBef>
              <a:spcAft>
                <a:spcPts val="0"/>
              </a:spcAft>
              <a:buClrTx/>
              <a:buSzTx/>
              <a:buFontTx/>
              <a:buNone/>
              <a:tabLst/>
            </a:pPr>
            <a:endParaRPr lang="en-GB" sz="3525"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ct val="0"/>
              </a:spcBef>
              <a:spcAft>
                <a:spcPts val="0"/>
              </a:spcAft>
              <a:buClrTx/>
              <a:buSzTx/>
              <a:buFontTx/>
              <a:buNone/>
              <a:tabLst/>
            </a:pPr>
            <a:r>
              <a:rPr kumimoji="0" lang="en-GB"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a:t>
            </a:r>
            <a:r>
              <a:rPr kumimoji="0" lang="en-GB" sz="4000" b="1" i="0" u="none" strike="noStrike" kern="1200" cap="none" spc="0" normalizeH="0" baseline="0" noProof="0" dirty="0" err="1">
                <a:ln>
                  <a:noFill/>
                </a:ln>
                <a:solidFill>
                  <a:srgbClr val="0070C0"/>
                </a:solidFill>
                <a:effectLst/>
                <a:uLnTx/>
                <a:uFillTx/>
                <a:latin typeface="PS TT Commons" charset="0"/>
                <a:ea typeface="PS TT Commons" charset="0"/>
                <a:cs typeface="PS TT Commons" charset="0"/>
              </a:rPr>
              <a:t>psf</a:t>
            </a:r>
            <a:endParaRPr kumimoji="0" lang="en-US" sz="4000" b="1" i="0" u="none" strike="noStrike" kern="1200" cap="none" spc="0" normalizeH="0" baseline="0" noProof="0" dirty="0">
              <a:ln>
                <a:noFill/>
              </a:ln>
              <a:solidFill>
                <a:srgbClr val="0070C0"/>
              </a:solidFill>
              <a:effectLst/>
              <a:uLnTx/>
              <a:uFillTx/>
              <a:latin typeface="PS TT Commons" charset="0"/>
              <a:ea typeface="PS TT Commons" charset="0"/>
              <a:cs typeface="PS TT Commons" charset="0"/>
            </a:endParaRPr>
          </a:p>
        </p:txBody>
      </p:sp>
      <p:pic>
        <p:nvPicPr>
          <p:cNvPr id="2" name="Picture 1">
            <a:extLst>
              <a:ext uri="{FF2B5EF4-FFF2-40B4-BE49-F238E27FC236}">
                <a16:creationId xmlns:a16="http://schemas.microsoft.com/office/drawing/2014/main" id="{0A662BFF-26D5-1A78-2F8D-76A06D9F1AB4}"/>
              </a:ext>
            </a:extLst>
          </p:cNvPr>
          <p:cNvPicPr>
            <a:picLocks noChangeAspect="1"/>
          </p:cNvPicPr>
          <p:nvPr/>
        </p:nvPicPr>
        <p:blipFill>
          <a:blip r:embed="rId2"/>
          <a:stretch>
            <a:fillRect/>
          </a:stretch>
        </p:blipFill>
        <p:spPr>
          <a:xfrm>
            <a:off x="14972918" y="7700926"/>
            <a:ext cx="2057782" cy="2050272"/>
          </a:xfrm>
          <a:prstGeom prst="rect">
            <a:avLst/>
          </a:prstGeom>
        </p:spPr>
      </p:pic>
    </p:spTree>
    <p:extLst>
      <p:ext uri="{BB962C8B-B14F-4D97-AF65-F5344CB8AC3E}">
        <p14:creationId xmlns:p14="http://schemas.microsoft.com/office/powerpoint/2010/main" val="3332847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FC89-9387-E876-A9F6-2F6B976572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0678F2-BB19-26F2-5B1C-0EACC24C66F2}"/>
              </a:ext>
            </a:extLst>
          </p:cNvPr>
          <p:cNvSpPr>
            <a:spLocks noGrp="1"/>
          </p:cNvSpPr>
          <p:nvPr>
            <p:ph type="title"/>
          </p:nvPr>
        </p:nvSpPr>
        <p:spPr/>
        <p:txBody>
          <a:bodyPr/>
          <a:lstStyle/>
          <a:p>
            <a:r>
              <a:rPr lang="en-US" dirty="0"/>
              <a:t>Practice Projects for Prompting Proficiency</a:t>
            </a:r>
          </a:p>
        </p:txBody>
      </p:sp>
    </p:spTree>
    <p:extLst>
      <p:ext uri="{BB962C8B-B14F-4D97-AF65-F5344CB8AC3E}">
        <p14:creationId xmlns:p14="http://schemas.microsoft.com/office/powerpoint/2010/main" val="1997306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#1: Drug Discovery Inspirations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37490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Generate novel ideas for drug discovery through creative prompting techniques.</a:t>
            </a:r>
          </a:p>
          <a:p>
            <a:r>
              <a:rPr lang="en-US" b="1" dirty="0">
                <a:solidFill>
                  <a:srgbClr val="FF0000"/>
                </a:solidFill>
              </a:rPr>
              <a:t>Zero-Shot: </a:t>
            </a:r>
            <a:r>
              <a:rPr lang="en-US" dirty="0"/>
              <a:t>'Generate a list of innovative drug ideas for treating [specific condition], inspired by natural remedies.'</a:t>
            </a:r>
          </a:p>
          <a:p>
            <a:r>
              <a:rPr lang="en-US" b="1" dirty="0">
                <a:solidFill>
                  <a:srgbClr val="FF0000"/>
                </a:solidFill>
              </a:rPr>
              <a:t>One-Shot: </a:t>
            </a:r>
            <a:r>
              <a:rPr lang="en-US" dirty="0"/>
              <a:t>Provide the AI with a single example of an existing drug's development process.</a:t>
            </a:r>
          </a:p>
          <a:p>
            <a:r>
              <a:rPr lang="en-US" b="1" dirty="0">
                <a:solidFill>
                  <a:srgbClr val="FF0000"/>
                </a:solidFill>
              </a:rPr>
              <a:t>Few-Shot: </a:t>
            </a:r>
            <a:r>
              <a:rPr lang="en-US" dirty="0"/>
              <a:t>Give the AI multiple examples of drugs and their uses.</a:t>
            </a:r>
          </a:p>
          <a:p>
            <a:r>
              <a:rPr lang="en-US" b="1" dirty="0">
                <a:solidFill>
                  <a:srgbClr val="FF0000"/>
                </a:solidFill>
              </a:rPr>
              <a:t>Role Play: </a:t>
            </a:r>
            <a:r>
              <a:rPr lang="en-US" dirty="0"/>
              <a:t>'Imagine you are a leading drug discovery scientist.'</a:t>
            </a:r>
          </a:p>
          <a:p>
            <a:r>
              <a:rPr lang="en-US" b="1" dirty="0">
                <a:solidFill>
                  <a:srgbClr val="FF0000"/>
                </a:solidFill>
              </a:rPr>
              <a:t>Multimodal Integration (Future Use): </a:t>
            </a:r>
            <a:r>
              <a:rPr lang="en-US" dirty="0"/>
              <a:t>'Given the chemical structure images of [Drug A and Drug B].'</a:t>
            </a:r>
          </a:p>
        </p:txBody>
      </p:sp>
    </p:spTree>
    <p:extLst>
      <p:ext uri="{BB962C8B-B14F-4D97-AF65-F5344CB8AC3E}">
        <p14:creationId xmlns:p14="http://schemas.microsoft.com/office/powerpoint/2010/main" val="1702320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#2: Research Paper Summaries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1" dirty="0">
                <a:solidFill>
                  <a:srgbClr val="FF0000"/>
                </a:solidFill>
              </a:rPr>
              <a:t>Objective: </a:t>
            </a:r>
            <a:r>
              <a:rPr lang="en-US" dirty="0"/>
              <a:t>Master summarization techniques for varied audiences.</a:t>
            </a:r>
          </a:p>
          <a:p>
            <a:r>
              <a:rPr lang="en-US" b="1" dirty="0">
                <a:solidFill>
                  <a:srgbClr val="FF0000"/>
                </a:solidFill>
              </a:rPr>
              <a:t>Zero-Shot: </a:t>
            </a:r>
            <a:r>
              <a:rPr lang="en-US" dirty="0"/>
              <a:t>'Summarize the following research paper [title], focusing on its significance.'</a:t>
            </a:r>
          </a:p>
          <a:p>
            <a:r>
              <a:rPr lang="en-US" b="1" dirty="0">
                <a:solidFill>
                  <a:srgbClr val="FF0000"/>
                </a:solidFill>
              </a:rPr>
              <a:t>One-Shot: </a:t>
            </a:r>
            <a:r>
              <a:rPr lang="en-US" dirty="0"/>
              <a:t>After providing a simple summary example.</a:t>
            </a:r>
          </a:p>
          <a:p>
            <a:r>
              <a:rPr lang="en-US" b="1" dirty="0">
                <a:solidFill>
                  <a:srgbClr val="FF0000"/>
                </a:solidFill>
              </a:rPr>
              <a:t>Few-Shot: </a:t>
            </a:r>
            <a:r>
              <a:rPr lang="en-US" dirty="0"/>
              <a:t>Provide summaries of varying complexity.</a:t>
            </a:r>
          </a:p>
          <a:p>
            <a:r>
              <a:rPr lang="en-US" b="1" dirty="0">
                <a:solidFill>
                  <a:srgbClr val="FF0000"/>
                </a:solidFill>
              </a:rPr>
              <a:t>Role Play: </a:t>
            </a:r>
            <a:r>
              <a:rPr lang="en-US" dirty="0"/>
              <a:t>'You are a journalist for a popular science magazine.'</a:t>
            </a:r>
          </a:p>
          <a:p>
            <a:r>
              <a:rPr lang="en-US" b="1" dirty="0">
                <a:solidFill>
                  <a:srgbClr val="FF0000"/>
                </a:solidFill>
              </a:rPr>
              <a:t>Multimodal Integration: </a:t>
            </a:r>
            <a:r>
              <a:rPr lang="en-US" dirty="0"/>
              <a:t>'Analyze the graph from [paper title, figure number].'</a:t>
            </a:r>
          </a:p>
        </p:txBody>
      </p:sp>
    </p:spTree>
    <p:extLst>
      <p:ext uri="{BB962C8B-B14F-4D97-AF65-F5344CB8AC3E}">
        <p14:creationId xmlns:p14="http://schemas.microsoft.com/office/powerpoint/2010/main" val="2097599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#3: Patient Information Leaflets</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b="1" dirty="0">
                <a:solidFill>
                  <a:srgbClr val="FF0000"/>
                </a:solidFill>
              </a:rPr>
              <a:t>O</a:t>
            </a:r>
            <a:r>
              <a:rPr lang="en-US" dirty="0">
                <a:solidFill>
                  <a:srgbClr val="FF0000"/>
                </a:solidFill>
              </a:rPr>
              <a:t>bjective: </a:t>
            </a:r>
            <a:r>
              <a:rPr lang="en-US" dirty="0"/>
              <a:t>Create accessible medical information using transformation techniques.</a:t>
            </a:r>
          </a:p>
          <a:p>
            <a:pPr marL="0" indent="0">
              <a:buNone/>
            </a:pPr>
            <a:r>
              <a:rPr lang="en-US" b="1" dirty="0">
                <a:solidFill>
                  <a:srgbClr val="FF0000"/>
                </a:solidFill>
              </a:rPr>
              <a:t>Zero-Shot: </a:t>
            </a:r>
            <a:r>
              <a:rPr lang="en-US" dirty="0"/>
              <a:t>'Transform the medical data sheet of [Drug A] into a patient-friendly information leaflet.'</a:t>
            </a:r>
          </a:p>
          <a:p>
            <a:r>
              <a:rPr lang="en-US" b="1" dirty="0">
                <a:solidFill>
                  <a:srgbClr val="FF0000"/>
                </a:solidFill>
              </a:rPr>
              <a:t>One-Shot: </a:t>
            </a:r>
            <a:r>
              <a:rPr lang="en-US" dirty="0"/>
              <a:t>Show an example of a transformed medical description.</a:t>
            </a:r>
          </a:p>
          <a:p>
            <a:r>
              <a:rPr lang="en-US" b="1" dirty="0">
                <a:solidFill>
                  <a:srgbClr val="FF0000"/>
                </a:solidFill>
              </a:rPr>
              <a:t>Few-Shot: </a:t>
            </a:r>
            <a:r>
              <a:rPr lang="en-US" dirty="0"/>
              <a:t>Provide several examples of technical descriptions.</a:t>
            </a:r>
          </a:p>
          <a:p>
            <a:r>
              <a:rPr lang="en-US" b="1" dirty="0">
                <a:solidFill>
                  <a:srgbClr val="FF0000"/>
                </a:solidFill>
              </a:rPr>
              <a:t>Role Play: </a:t>
            </a:r>
            <a:r>
              <a:rPr lang="en-US" dirty="0"/>
              <a:t>'Pretend you're explaining [Drug A]'s benefits and side effects to a concerned patient.'</a:t>
            </a:r>
          </a:p>
          <a:p>
            <a:r>
              <a:rPr lang="en-US" b="1" dirty="0">
                <a:solidFill>
                  <a:srgbClr val="FF0000"/>
                </a:solidFill>
              </a:rPr>
              <a:t>Multimodal Integration: </a:t>
            </a:r>
            <a:r>
              <a:rPr lang="en-US" dirty="0"/>
              <a:t>'Describe the best way to administer [Drug A].'</a:t>
            </a:r>
          </a:p>
        </p:txBody>
      </p:sp>
    </p:spTree>
    <p:extLst>
      <p:ext uri="{BB962C8B-B14F-4D97-AF65-F5344CB8AC3E}">
        <p14:creationId xmlns:p14="http://schemas.microsoft.com/office/powerpoint/2010/main" val="407943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#4: Drug Interactions Checker</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Utilize AI to predict and explain drug interactions.</a:t>
            </a:r>
          </a:p>
          <a:p>
            <a:pPr marL="0" indent="0">
              <a:buNone/>
            </a:pPr>
            <a:r>
              <a:rPr lang="en-US" dirty="0">
                <a:solidFill>
                  <a:srgbClr val="FF0000"/>
                </a:solidFill>
              </a:rPr>
              <a:t>Zero-Shot: </a:t>
            </a:r>
            <a:r>
              <a:rPr lang="en-US" dirty="0"/>
              <a:t>'List possible interactions between [Drug A] and [Drug B], and explain their clinical significance.'</a:t>
            </a:r>
          </a:p>
          <a:p>
            <a:pPr marL="0" indent="0">
              <a:buNone/>
            </a:pPr>
            <a:r>
              <a:rPr lang="en-US" dirty="0">
                <a:solidFill>
                  <a:srgbClr val="FF0000"/>
                </a:solidFill>
              </a:rPr>
              <a:t>One-Shot: </a:t>
            </a:r>
            <a:r>
              <a:rPr lang="en-US" dirty="0"/>
              <a:t>Provide an example of a drug interaction description.</a:t>
            </a:r>
          </a:p>
          <a:p>
            <a:pPr marL="0" indent="0">
              <a:buNone/>
            </a:pPr>
            <a:r>
              <a:rPr lang="en-US" dirty="0">
                <a:solidFill>
                  <a:srgbClr val="FF0000"/>
                </a:solidFill>
              </a:rPr>
              <a:t>Few-Shot: </a:t>
            </a:r>
            <a:r>
              <a:rPr lang="en-US" dirty="0"/>
              <a:t>Supply multiple interaction examples.</a:t>
            </a:r>
          </a:p>
          <a:p>
            <a:pPr marL="0" indent="0">
              <a:buNone/>
            </a:pPr>
            <a:r>
              <a:rPr lang="en-US" dirty="0">
                <a:solidFill>
                  <a:srgbClr val="FF0000"/>
                </a:solidFill>
              </a:rPr>
              <a:t>Role Play: </a:t>
            </a:r>
            <a:r>
              <a:rPr lang="en-US" dirty="0"/>
              <a:t>'Assume the role of a pharmacist. Explain to a patient how [Drug A] might interact.'</a:t>
            </a:r>
          </a:p>
          <a:p>
            <a:pPr marL="0" indent="0">
              <a:buNone/>
            </a:pPr>
            <a:r>
              <a:rPr lang="en-US" dirty="0">
                <a:solidFill>
                  <a:srgbClr val="FF0000"/>
                </a:solidFill>
              </a:rPr>
              <a:t>Multimodal Integration: </a:t>
            </a:r>
            <a:r>
              <a:rPr lang="en-US" dirty="0"/>
              <a:t>'Given the molecular structures of [Drug A and Drug B].'</a:t>
            </a:r>
          </a:p>
        </p:txBody>
      </p:sp>
    </p:spTree>
    <p:extLst>
      <p:ext uri="{BB962C8B-B14F-4D97-AF65-F5344CB8AC3E}">
        <p14:creationId xmlns:p14="http://schemas.microsoft.com/office/powerpoint/2010/main" val="3492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1AD8-4805-6654-C2A3-569959427CC7}"/>
              </a:ext>
            </a:extLst>
          </p:cNvPr>
          <p:cNvSpPr>
            <a:spLocks noGrp="1"/>
          </p:cNvSpPr>
          <p:nvPr>
            <p:ph type="title"/>
          </p:nvPr>
        </p:nvSpPr>
        <p:spPr/>
        <p:txBody>
          <a:bodyPr/>
          <a:lstStyle/>
          <a:p>
            <a:r>
              <a:rPr lang="en-US" dirty="0"/>
              <a:t>Project #5: Marketing Material Generation</a:t>
            </a:r>
          </a:p>
        </p:txBody>
      </p:sp>
      <p:sp>
        <p:nvSpPr>
          <p:cNvPr id="4" name="Content Placeholder 2">
            <a:extLst>
              <a:ext uri="{FF2B5EF4-FFF2-40B4-BE49-F238E27FC236}">
                <a16:creationId xmlns:a16="http://schemas.microsoft.com/office/drawing/2014/main" id="{91419894-37C5-BA8F-EF89-B263ADD3DC13}"/>
              </a:ext>
            </a:extLst>
          </p:cNvPr>
          <p:cNvSpPr txBox="1">
            <a:spLocks/>
          </p:cNvSpPr>
          <p:nvPr/>
        </p:nvSpPr>
        <p:spPr>
          <a:xfrm>
            <a:off x="2489200" y="2220890"/>
            <a:ext cx="13309600" cy="7581900"/>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indent="0">
              <a:buNone/>
            </a:pPr>
            <a:r>
              <a:rPr lang="en-US" dirty="0">
                <a:solidFill>
                  <a:srgbClr val="FF0000"/>
                </a:solidFill>
              </a:rPr>
              <a:t>Objective: </a:t>
            </a:r>
            <a:r>
              <a:rPr lang="en-US" dirty="0"/>
              <a:t>Craft compelling marketing narratives for healthcare products.</a:t>
            </a:r>
          </a:p>
          <a:p>
            <a:pPr marL="0" indent="0">
              <a:buNone/>
            </a:pPr>
            <a:r>
              <a:rPr lang="en-US" dirty="0">
                <a:solidFill>
                  <a:srgbClr val="FF0000"/>
                </a:solidFill>
              </a:rPr>
              <a:t>Zero-Shot: </a:t>
            </a:r>
            <a:r>
              <a:rPr lang="en-US" dirty="0"/>
              <a:t>'Generate a marketing brochure outline for [specific drug], targeting doctors and healthcare professionals.'</a:t>
            </a:r>
          </a:p>
          <a:p>
            <a:pPr marL="0" indent="0">
              <a:buNone/>
            </a:pPr>
            <a:r>
              <a:rPr lang="en-US" dirty="0">
                <a:solidFill>
                  <a:srgbClr val="FF0000"/>
                </a:solidFill>
              </a:rPr>
              <a:t>One-Shot: </a:t>
            </a:r>
            <a:r>
              <a:rPr lang="en-US" dirty="0"/>
              <a:t>After providing an example of a product feature highlight.</a:t>
            </a:r>
          </a:p>
          <a:p>
            <a:pPr marL="0" indent="0">
              <a:buNone/>
            </a:pPr>
            <a:r>
              <a:rPr lang="en-US" dirty="0">
                <a:solidFill>
                  <a:srgbClr val="FF0000"/>
                </a:solidFill>
              </a:rPr>
              <a:t>Few-Shot: </a:t>
            </a:r>
            <a:r>
              <a:rPr lang="en-US" dirty="0"/>
              <a:t>Provide several examples of marketing angles for different drugs.</a:t>
            </a:r>
          </a:p>
          <a:p>
            <a:pPr marL="0" indent="0">
              <a:buNone/>
            </a:pPr>
            <a:r>
              <a:rPr lang="en-US" dirty="0">
                <a:solidFill>
                  <a:srgbClr val="FF0000"/>
                </a:solidFill>
              </a:rPr>
              <a:t>Role Play: </a:t>
            </a:r>
            <a:r>
              <a:rPr lang="en-US" dirty="0"/>
              <a:t>'You're the marketing head at a pharmaceutical company. Draft a pitch for [Drug A].'Multimodal Integration: 'Design an infographic summarizing the benefits of [Drug A].'</a:t>
            </a:r>
          </a:p>
        </p:txBody>
      </p:sp>
    </p:spTree>
    <p:extLst>
      <p:ext uri="{BB962C8B-B14F-4D97-AF65-F5344CB8AC3E}">
        <p14:creationId xmlns:p14="http://schemas.microsoft.com/office/powerpoint/2010/main" val="240680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C2F94BF7-6177-8E56-D8D6-96B2B6DD920A}"/>
              </a:ext>
            </a:extLst>
          </p:cNvPr>
          <p:cNvPicPr>
            <a:picLocks noChangeAspect="1"/>
          </p:cNvPicPr>
          <p:nvPr/>
        </p:nvPicPr>
        <p:blipFill>
          <a:blip r:embed="rId2"/>
          <a:stretch>
            <a:fillRect/>
          </a:stretch>
        </p:blipFill>
        <p:spPr>
          <a:xfrm>
            <a:off x="4366973" y="1887425"/>
            <a:ext cx="9554054" cy="7967438"/>
          </a:xfrm>
          <a:prstGeom prst="rect">
            <a:avLst/>
          </a:prstGeom>
        </p:spPr>
      </p:pic>
    </p:spTree>
    <p:extLst>
      <p:ext uri="{BB962C8B-B14F-4D97-AF65-F5344CB8AC3E}">
        <p14:creationId xmlns:p14="http://schemas.microsoft.com/office/powerpoint/2010/main" val="3404225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762EE1D3-DFFA-7D68-66BD-C2E7230F0B53}"/>
              </a:ext>
            </a:extLst>
          </p:cNvPr>
          <p:cNvPicPr>
            <a:picLocks noChangeAspect="1"/>
          </p:cNvPicPr>
          <p:nvPr/>
        </p:nvPicPr>
        <p:blipFill>
          <a:blip r:embed="rId2"/>
          <a:stretch>
            <a:fillRect/>
          </a:stretch>
        </p:blipFill>
        <p:spPr>
          <a:xfrm>
            <a:off x="3863473" y="2044503"/>
            <a:ext cx="10561053" cy="7701279"/>
          </a:xfrm>
          <a:prstGeom prst="rect">
            <a:avLst/>
          </a:prstGeom>
        </p:spPr>
      </p:pic>
    </p:spTree>
    <p:extLst>
      <p:ext uri="{BB962C8B-B14F-4D97-AF65-F5344CB8AC3E}">
        <p14:creationId xmlns:p14="http://schemas.microsoft.com/office/powerpoint/2010/main" val="162510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1F06FF56-8234-266B-70F8-6FBB0FD05980}"/>
              </a:ext>
            </a:extLst>
          </p:cNvPr>
          <p:cNvPicPr>
            <a:picLocks noChangeAspect="1"/>
          </p:cNvPicPr>
          <p:nvPr/>
        </p:nvPicPr>
        <p:blipFill>
          <a:blip r:embed="rId2"/>
          <a:stretch>
            <a:fillRect/>
          </a:stretch>
        </p:blipFill>
        <p:spPr>
          <a:xfrm>
            <a:off x="2576991" y="2047847"/>
            <a:ext cx="3786641" cy="7773177"/>
          </a:xfrm>
          <a:prstGeom prst="rect">
            <a:avLst/>
          </a:prstGeom>
        </p:spPr>
      </p:pic>
      <p:pic>
        <p:nvPicPr>
          <p:cNvPr id="4" name="Picture 3">
            <a:extLst>
              <a:ext uri="{FF2B5EF4-FFF2-40B4-BE49-F238E27FC236}">
                <a16:creationId xmlns:a16="http://schemas.microsoft.com/office/drawing/2014/main" id="{7F9A940B-7464-0C6E-C5EE-7E83A9403503}"/>
              </a:ext>
            </a:extLst>
          </p:cNvPr>
          <p:cNvPicPr>
            <a:picLocks noChangeAspect="1"/>
          </p:cNvPicPr>
          <p:nvPr/>
        </p:nvPicPr>
        <p:blipFill>
          <a:blip r:embed="rId3"/>
          <a:stretch>
            <a:fillRect/>
          </a:stretch>
        </p:blipFill>
        <p:spPr>
          <a:xfrm>
            <a:off x="7593893" y="2047847"/>
            <a:ext cx="3505489" cy="7666514"/>
          </a:xfrm>
          <a:prstGeom prst="rect">
            <a:avLst/>
          </a:prstGeom>
        </p:spPr>
      </p:pic>
      <p:pic>
        <p:nvPicPr>
          <p:cNvPr id="5" name="Picture 4">
            <a:extLst>
              <a:ext uri="{FF2B5EF4-FFF2-40B4-BE49-F238E27FC236}">
                <a16:creationId xmlns:a16="http://schemas.microsoft.com/office/drawing/2014/main" id="{77CBDB21-25C5-2AC8-A676-B7B523507DC2}"/>
              </a:ext>
            </a:extLst>
          </p:cNvPr>
          <p:cNvPicPr>
            <a:picLocks noChangeAspect="1"/>
          </p:cNvPicPr>
          <p:nvPr/>
        </p:nvPicPr>
        <p:blipFill>
          <a:blip r:embed="rId4"/>
          <a:stretch>
            <a:fillRect/>
          </a:stretch>
        </p:blipFill>
        <p:spPr>
          <a:xfrm>
            <a:off x="12329643" y="2047847"/>
            <a:ext cx="3557420" cy="7714280"/>
          </a:xfrm>
          <a:prstGeom prst="rect">
            <a:avLst/>
          </a:prstGeom>
        </p:spPr>
      </p:pic>
    </p:spTree>
    <p:extLst>
      <p:ext uri="{BB962C8B-B14F-4D97-AF65-F5344CB8AC3E}">
        <p14:creationId xmlns:p14="http://schemas.microsoft.com/office/powerpoint/2010/main" val="232649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9F6C5B3E-E357-CFD9-3559-8F1345BA0705}"/>
              </a:ext>
            </a:extLst>
          </p:cNvPr>
          <p:cNvPicPr>
            <a:picLocks noChangeAspect="1"/>
          </p:cNvPicPr>
          <p:nvPr/>
        </p:nvPicPr>
        <p:blipFill>
          <a:blip r:embed="rId2"/>
          <a:stretch>
            <a:fillRect/>
          </a:stretch>
        </p:blipFill>
        <p:spPr>
          <a:xfrm>
            <a:off x="626533" y="2360083"/>
            <a:ext cx="10644389" cy="6462184"/>
          </a:xfrm>
          <a:prstGeom prst="rect">
            <a:avLst/>
          </a:prstGeom>
        </p:spPr>
      </p:pic>
      <p:pic>
        <p:nvPicPr>
          <p:cNvPr id="4" name="Picture 3">
            <a:extLst>
              <a:ext uri="{FF2B5EF4-FFF2-40B4-BE49-F238E27FC236}">
                <a16:creationId xmlns:a16="http://schemas.microsoft.com/office/drawing/2014/main" id="{767287DB-3691-CD1A-F014-CDDEE0EA45E6}"/>
              </a:ext>
            </a:extLst>
          </p:cNvPr>
          <p:cNvPicPr>
            <a:picLocks noChangeAspect="1"/>
          </p:cNvPicPr>
          <p:nvPr/>
        </p:nvPicPr>
        <p:blipFill>
          <a:blip r:embed="rId3"/>
          <a:stretch>
            <a:fillRect/>
          </a:stretch>
        </p:blipFill>
        <p:spPr>
          <a:xfrm>
            <a:off x="11922715" y="2021417"/>
            <a:ext cx="5662551" cy="7749269"/>
          </a:xfrm>
          <a:prstGeom prst="rect">
            <a:avLst/>
          </a:prstGeom>
        </p:spPr>
      </p:pic>
    </p:spTree>
    <p:extLst>
      <p:ext uri="{BB962C8B-B14F-4D97-AF65-F5344CB8AC3E}">
        <p14:creationId xmlns:p14="http://schemas.microsoft.com/office/powerpoint/2010/main" val="376603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&amp; Badge</a:t>
            </a:r>
          </a:p>
        </p:txBody>
      </p:sp>
      <p:pic>
        <p:nvPicPr>
          <p:cNvPr id="2" name="Picture 1">
            <a:extLst>
              <a:ext uri="{FF2B5EF4-FFF2-40B4-BE49-F238E27FC236}">
                <a16:creationId xmlns:a16="http://schemas.microsoft.com/office/drawing/2014/main" id="{1D499698-D28F-A966-2324-68E673F05F7C}"/>
              </a:ext>
            </a:extLst>
          </p:cNvPr>
          <p:cNvPicPr>
            <a:picLocks noChangeAspect="1"/>
          </p:cNvPicPr>
          <p:nvPr/>
        </p:nvPicPr>
        <p:blipFill>
          <a:blip r:embed="rId2"/>
          <a:stretch>
            <a:fillRect/>
          </a:stretch>
        </p:blipFill>
        <p:spPr>
          <a:xfrm>
            <a:off x="5053552" y="1776808"/>
            <a:ext cx="7639905" cy="7917525"/>
          </a:xfrm>
          <a:prstGeom prst="rect">
            <a:avLst/>
          </a:prstGeom>
        </p:spPr>
      </p:pic>
    </p:spTree>
    <p:extLst>
      <p:ext uri="{BB962C8B-B14F-4D97-AF65-F5344CB8AC3E}">
        <p14:creationId xmlns:p14="http://schemas.microsoft.com/office/powerpoint/2010/main" val="231471331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35144</TotalTime>
  <Words>1933</Words>
  <Application>Microsoft Office PowerPoint</Application>
  <PresentationFormat>Custom</PresentationFormat>
  <Paragraphs>199</Paragraphs>
  <Slides>46</Slides>
  <Notes>6</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46</vt:i4>
      </vt:variant>
    </vt:vector>
  </HeadingPairs>
  <TitlesOfParts>
    <vt:vector size="67" baseType="lpstr">
      <vt:lpstr>Arial</vt:lpstr>
      <vt:lpstr>Calibri</vt:lpstr>
      <vt:lpstr>Consolas</vt:lpstr>
      <vt:lpstr>Gotham Medium</vt:lpstr>
      <vt:lpstr>JetBrains Mono</vt:lpstr>
      <vt:lpstr>Lucida Grande</vt:lpstr>
      <vt:lpstr>Montserrat</vt:lpstr>
      <vt:lpstr>Myriad Pro</vt:lpstr>
      <vt:lpstr>Myriad Pro Light</vt:lpstr>
      <vt:lpstr>Open Sans</vt:lpstr>
      <vt:lpstr>PS TT Commons</vt:lpstr>
      <vt:lpstr>PS TT Commons Book</vt:lpstr>
      <vt:lpstr>PS TT Commons DemiBold</vt:lpstr>
      <vt:lpstr>PS TT Commons Light</vt:lpstr>
      <vt:lpstr>PS TT Commons Medium</vt:lpstr>
      <vt:lpstr>Roboto Mono</vt:lpstr>
      <vt:lpstr>Segoe Pro</vt:lpstr>
      <vt:lpstr>Segoe UI</vt:lpstr>
      <vt:lpstr>Wingdings</vt:lpstr>
      <vt:lpstr>Wingdings 3</vt:lpstr>
      <vt:lpstr>PSTTCommons</vt:lpstr>
      <vt:lpstr>PowerPoint Presentation</vt:lpstr>
      <vt:lpstr>Session Materials</vt:lpstr>
      <vt:lpstr>Class Schedule (Central Time)</vt:lpstr>
      <vt:lpstr>Session Recording &amp; Badge</vt:lpstr>
      <vt:lpstr>Session Recording &amp; Badge</vt:lpstr>
      <vt:lpstr>Session Recording &amp; Badge</vt:lpstr>
      <vt:lpstr>Session Recording &amp; Badge</vt:lpstr>
      <vt:lpstr>Session Recording &amp; Badge</vt:lpstr>
      <vt:lpstr>Session Recording &amp; Badge</vt:lpstr>
      <vt:lpstr>PowerPoint Presentation</vt:lpstr>
      <vt:lpstr>PowerPoint Presentation</vt:lpstr>
      <vt:lpstr>PowerPoint Presentation</vt:lpstr>
      <vt:lpstr>Conceptual Diagrams</vt:lpstr>
      <vt:lpstr>Machine Learning (ML) lifecycle</vt:lpstr>
      <vt:lpstr>Keeping an LLM on task be like…</vt:lpstr>
      <vt:lpstr>GPT Basic Architecture</vt:lpstr>
      <vt:lpstr>Neural Network</vt:lpstr>
      <vt:lpstr>LLM Multi-Modal Processing</vt:lpstr>
      <vt:lpstr>Tokenization Process in LLMs</vt:lpstr>
      <vt:lpstr>Context Window</vt:lpstr>
      <vt:lpstr>Model Context Protocol (MCP) by Anthropic</vt:lpstr>
      <vt:lpstr>LLM Prompting Frameworks</vt:lpstr>
      <vt:lpstr>Microsoft GOAL Prompting</vt:lpstr>
      <vt:lpstr>Google GRAIL Prompting</vt:lpstr>
      <vt:lpstr>GitHub HAIL Prompting</vt:lpstr>
      <vt:lpstr>Responsible AI RAIL Prompting</vt:lpstr>
      <vt:lpstr>Questions? Comments? Curiosities?</vt:lpstr>
      <vt:lpstr>Thank You! Thank You Very Much...</vt:lpstr>
      <vt:lpstr>Specific Prompting Guidance</vt:lpstr>
      <vt:lpstr>Omit Needless Words</vt:lpstr>
      <vt:lpstr>Cut the Fluff</vt:lpstr>
      <vt:lpstr>Short, Direct Sentences</vt:lpstr>
      <vt:lpstr>Specificity Over Vagueness</vt:lpstr>
      <vt:lpstr>Active Voice</vt:lpstr>
      <vt:lpstr>Artistic Style as Guidance</vt:lpstr>
      <vt:lpstr>Consistency and Structured Requests</vt:lpstr>
      <vt:lpstr>Additional Considerations</vt:lpstr>
      <vt:lpstr>The Role of Verbs</vt:lpstr>
      <vt:lpstr>The Rule of Position</vt:lpstr>
      <vt:lpstr>Practical Tip</vt:lpstr>
      <vt:lpstr>Practice Projects for Prompting Proficiency</vt:lpstr>
      <vt:lpstr>Project #1: Drug Discovery Inspirations</vt:lpstr>
      <vt:lpstr>Project #2: Research Paper Summaries</vt:lpstr>
      <vt:lpstr>Project #3: Patient Information Leaflets</vt:lpstr>
      <vt:lpstr>Project #4: Drug Interactions Checker</vt:lpstr>
      <vt:lpstr>Project #5: Marketing Material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1301</cp:revision>
  <cp:lastPrinted>2021-01-14T21:20:43Z</cp:lastPrinted>
  <dcterms:created xsi:type="dcterms:W3CDTF">2020-12-18T20:24:02Z</dcterms:created>
  <dcterms:modified xsi:type="dcterms:W3CDTF">2025-06-22T14:40:04Z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